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panose="02000000000000000000" pitchFamily="2" charset="0"/>
      <p:regular r:id="rId13"/>
      <p:bold r:id="rId14"/>
      <p:italic r:id="rId15"/>
      <p:boldItalic r:id="rId16"/>
    </p:embeddedFont>
    <p:embeddedFont>
      <p:font typeface="Roboto Slab"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addha ukirade" userId="a15bd3760519b1fa" providerId="LiveId" clId="{A6BE7781-9CAE-42C3-98D6-563E3A812BA4}"/>
    <pc:docChg chg="modSld">
      <pc:chgData name="shraddha ukirade" userId="a15bd3760519b1fa" providerId="LiveId" clId="{A6BE7781-9CAE-42C3-98D6-563E3A812BA4}" dt="2025-09-13T05:09:19.253" v="5" actId="20577"/>
      <pc:docMkLst>
        <pc:docMk/>
      </pc:docMkLst>
      <pc:sldChg chg="modSp mod">
        <pc:chgData name="shraddha ukirade" userId="a15bd3760519b1fa" providerId="LiveId" clId="{A6BE7781-9CAE-42C3-98D6-563E3A812BA4}" dt="2025-09-13T05:09:19.253" v="5" actId="20577"/>
        <pc:sldMkLst>
          <pc:docMk/>
          <pc:sldMk cId="0" sldId="259"/>
        </pc:sldMkLst>
        <pc:spChg chg="mod">
          <ac:chgData name="shraddha ukirade" userId="a15bd3760519b1fa" providerId="LiveId" clId="{A6BE7781-9CAE-42C3-98D6-563E3A812BA4}" dt="2025-09-13T05:09:19.253" v="5" actId="20577"/>
          <ac:spMkLst>
            <pc:docMk/>
            <pc:sldMk cId="0" sldId="259"/>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11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44CD-BBF2-AF98-9820-012B553D6DA2}"/>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68F5A071-97A9-2868-62E6-81E84EA64EF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E6AAAB7-1FB7-3C8A-D375-B09DBF952E51}"/>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5" name="Footer Placeholder 4">
            <a:extLst>
              <a:ext uri="{FF2B5EF4-FFF2-40B4-BE49-F238E27FC236}">
                <a16:creationId xmlns:a16="http://schemas.microsoft.com/office/drawing/2014/main" id="{DBD49DFF-2147-A923-0C67-4A7CB25C1E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88A01A-1817-9637-2BCB-A8CA8D113EE1}"/>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37679804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E9D8-9F6D-439D-EAAC-DAE12C01C0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5089C5-1D1F-882F-71EC-CAA31C6110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817A0E-E262-3AFC-7CE1-358AA5406365}"/>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5" name="Footer Placeholder 4">
            <a:extLst>
              <a:ext uri="{FF2B5EF4-FFF2-40B4-BE49-F238E27FC236}">
                <a16:creationId xmlns:a16="http://schemas.microsoft.com/office/drawing/2014/main" id="{C433B9B5-5D7E-DE53-BC66-E8E97512F3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CF9932-101C-F75A-6224-14DD15A22D5C}"/>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40882959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F5EFB1-F974-920E-EC1F-82223238A8F8}"/>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21FC1D-C9F8-473A-4E0D-94F5F061BE7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850CE0-E504-2B79-D7F2-416ECA470486}"/>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5" name="Footer Placeholder 4">
            <a:extLst>
              <a:ext uri="{FF2B5EF4-FFF2-40B4-BE49-F238E27FC236}">
                <a16:creationId xmlns:a16="http://schemas.microsoft.com/office/drawing/2014/main" id="{1D08462B-ADA1-92E2-E8B1-F2D5B336D0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967B95-8339-010A-1EC4-9E11878271B6}"/>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33026104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697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169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068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222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016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049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8664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64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E3D96-F4F0-4079-C4A6-850EBE85E0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27E325-8CC5-83CE-4B05-17A66B8250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256E7C-1479-1C51-0D14-DDAFBDC1AC6A}"/>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5" name="Footer Placeholder 4">
            <a:extLst>
              <a:ext uri="{FF2B5EF4-FFF2-40B4-BE49-F238E27FC236}">
                <a16:creationId xmlns:a16="http://schemas.microsoft.com/office/drawing/2014/main" id="{92599538-D4B6-7615-4E93-4ECD2F2B29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6C6C0E-00F7-DDCD-0564-3D9E9105ABB0}"/>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338868737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188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584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3D29-0348-E18D-AA67-381626EA93E6}"/>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2C145D-1A87-2676-1A97-8B8F8ED08E43}"/>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5B4BB5-8B70-E78E-8802-2A806506047F}"/>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5" name="Footer Placeholder 4">
            <a:extLst>
              <a:ext uri="{FF2B5EF4-FFF2-40B4-BE49-F238E27FC236}">
                <a16:creationId xmlns:a16="http://schemas.microsoft.com/office/drawing/2014/main" id="{6C99337F-1FDA-8857-C915-6FBEED0F6D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6C25D6-B050-AFD9-3E0C-01C1F4CAAFDF}"/>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19431630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D9A2-AB4A-3C3F-0DAD-31F44E3DD2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D2D72F-6DB6-2A78-5BBC-60F42F1A9936}"/>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68B1B3-91C9-86E5-14D6-F3C1DE548107}"/>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A1784A-0043-E96A-FE92-083E5CAB7915}"/>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6" name="Footer Placeholder 5">
            <a:extLst>
              <a:ext uri="{FF2B5EF4-FFF2-40B4-BE49-F238E27FC236}">
                <a16:creationId xmlns:a16="http://schemas.microsoft.com/office/drawing/2014/main" id="{0A13F77E-0661-3E8C-E38D-3D3505DB18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244B69-C348-9ECB-70F7-84DF9C9ACFE2}"/>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19471275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4BDB-49F3-9170-4D57-2EC5AA70B6D7}"/>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EC288D-0C7D-EB9B-8F38-69814A291ED6}"/>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B31516AB-5EDE-404D-8B22-F3BE5C4BB127}"/>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6867B7-9E11-B626-9A40-52E3D4D43C0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4E194B2-D28A-2437-1A9D-7C4906B555E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2311E9-17B9-976E-CB38-388C5891042C}"/>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8" name="Footer Placeholder 7">
            <a:extLst>
              <a:ext uri="{FF2B5EF4-FFF2-40B4-BE49-F238E27FC236}">
                <a16:creationId xmlns:a16="http://schemas.microsoft.com/office/drawing/2014/main" id="{20E066A9-4753-FE76-63B6-15FD726B26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3BFB0B-1CB1-D1BB-5897-960E3437CE2C}"/>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33612981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5C19-AECB-25B8-16A7-C092F49833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4C6F8F-2E66-BEB4-78A3-7531036D6C8C}"/>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4" name="Footer Placeholder 3">
            <a:extLst>
              <a:ext uri="{FF2B5EF4-FFF2-40B4-BE49-F238E27FC236}">
                <a16:creationId xmlns:a16="http://schemas.microsoft.com/office/drawing/2014/main" id="{24792CF3-FD68-3AC2-8618-7CA634D1F0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6C6FFD-8BB4-A32E-DF4E-788C567CA438}"/>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387304724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8A2DA6-12B3-A4CB-96E3-108E024F1318}"/>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3" name="Footer Placeholder 2">
            <a:extLst>
              <a:ext uri="{FF2B5EF4-FFF2-40B4-BE49-F238E27FC236}">
                <a16:creationId xmlns:a16="http://schemas.microsoft.com/office/drawing/2014/main" id="{A09BCBF0-1B84-5A74-778F-C4F1AACF7C6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51D49C5-0A6B-D36D-EE56-845E9967EC70}"/>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140190911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62A3-FE73-2D6B-7E34-3973C1F343B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D01E52-749C-34F8-306E-EFCC8D62ACA1}"/>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4BE7A0-1BEA-2C85-24E8-559E2DE23A33}"/>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B9F56E5-6799-9013-343A-F47D5E24B822}"/>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6" name="Footer Placeholder 5">
            <a:extLst>
              <a:ext uri="{FF2B5EF4-FFF2-40B4-BE49-F238E27FC236}">
                <a16:creationId xmlns:a16="http://schemas.microsoft.com/office/drawing/2014/main" id="{A15D481E-DCE7-09AB-173A-368A1D72B0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52260D-3652-CA0B-ACB0-2E189135F6D2}"/>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40026890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F465-A572-DE64-C50B-3EF249A702B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92C7CC-3CF2-0780-9350-83D07D9A0CE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CA5B463A-A280-39CA-0F0E-6124ED6C8612}"/>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1908F45-C971-B4A0-B365-3CE369D1A348}"/>
              </a:ext>
            </a:extLst>
          </p:cNvPr>
          <p:cNvSpPr>
            <a:spLocks noGrp="1"/>
          </p:cNvSpPr>
          <p:nvPr>
            <p:ph type="dt" sz="half" idx="10"/>
          </p:nvPr>
        </p:nvSpPr>
        <p:spPr/>
        <p:txBody>
          <a:bodyPr/>
          <a:lstStyle/>
          <a:p>
            <a:fld id="{3B912A8C-C04C-4150-8BA6-A15B514BDF07}" type="datetimeFigureOut">
              <a:rPr lang="en-IN" smtClean="0"/>
              <a:t>13-09-2025</a:t>
            </a:fld>
            <a:endParaRPr lang="en-IN"/>
          </a:p>
        </p:txBody>
      </p:sp>
      <p:sp>
        <p:nvSpPr>
          <p:cNvPr id="6" name="Footer Placeholder 5">
            <a:extLst>
              <a:ext uri="{FF2B5EF4-FFF2-40B4-BE49-F238E27FC236}">
                <a16:creationId xmlns:a16="http://schemas.microsoft.com/office/drawing/2014/main" id="{428F4120-8D77-16EC-FF45-F0DE13E415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DF777D-D670-6B21-CE14-86D9444B538F}"/>
              </a:ext>
            </a:extLst>
          </p:cNvPr>
          <p:cNvSpPr>
            <a:spLocks noGrp="1"/>
          </p:cNvSpPr>
          <p:nvPr>
            <p:ph type="sldNum" sz="quarter" idx="12"/>
          </p:nvPr>
        </p:nvSpPr>
        <p:spPr/>
        <p:txBody>
          <a:bodyPr/>
          <a:lstStyle/>
          <a:p>
            <a:fld id="{0119FD64-3D37-4159-99D3-7D7D3208AE92}" type="slidenum">
              <a:rPr lang="en-IN" smtClean="0"/>
              <a:t>‹#›</a:t>
            </a:fld>
            <a:endParaRPr lang="en-IN"/>
          </a:p>
        </p:txBody>
      </p:sp>
    </p:spTree>
    <p:extLst>
      <p:ext uri="{BB962C8B-B14F-4D97-AF65-F5344CB8AC3E}">
        <p14:creationId xmlns:p14="http://schemas.microsoft.com/office/powerpoint/2010/main" val="35568906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D87D5-B2B2-D18D-CE6D-B741F55A9D6B}"/>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BF957F-B84A-843A-DC4C-2299DCFDE24C}"/>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37BE3E-86E0-7DD2-1DEA-6BF1AE7301F4}"/>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3B912A8C-C04C-4150-8BA6-A15B514BDF07}" type="datetimeFigureOut">
              <a:rPr lang="en-IN" smtClean="0"/>
              <a:t>13-09-2025</a:t>
            </a:fld>
            <a:endParaRPr lang="en-IN"/>
          </a:p>
        </p:txBody>
      </p:sp>
      <p:sp>
        <p:nvSpPr>
          <p:cNvPr id="5" name="Footer Placeholder 4">
            <a:extLst>
              <a:ext uri="{FF2B5EF4-FFF2-40B4-BE49-F238E27FC236}">
                <a16:creationId xmlns:a16="http://schemas.microsoft.com/office/drawing/2014/main" id="{DC82E75D-0EA7-28D7-09E7-A84C48B8514F}"/>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924F27-998B-5B95-81E2-D234DE66FC22}"/>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0119FD64-3D37-4159-99D3-7D7D3208AE92}" type="slidenum">
              <a:rPr lang="en-IN" smtClean="0"/>
              <a:t>‹#›</a:t>
            </a:fld>
            <a:endParaRPr lang="en-IN"/>
          </a:p>
        </p:txBody>
      </p:sp>
    </p:spTree>
    <p:extLst>
      <p:ext uri="{BB962C8B-B14F-4D97-AF65-F5344CB8AC3E}">
        <p14:creationId xmlns:p14="http://schemas.microsoft.com/office/powerpoint/2010/main" val="3799262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72924" y="869429"/>
            <a:ext cx="7100054" cy="620078"/>
          </a:xfrm>
          <a:prstGeom prst="rect">
            <a:avLst/>
          </a:prstGeom>
          <a:noFill/>
          <a:ln/>
        </p:spPr>
        <p:txBody>
          <a:bodyPr wrap="none" lIns="0" tIns="0" rIns="0" bIns="0" rtlCol="0" anchor="t"/>
          <a:lstStyle/>
          <a:p>
            <a:pPr marL="0" indent="0" algn="ctr">
              <a:lnSpc>
                <a:spcPts val="4850"/>
              </a:lnSpc>
              <a:buNone/>
            </a:pPr>
            <a:r>
              <a:rPr lang="en-US" sz="3900">
                <a:solidFill>
                  <a:srgbClr val="000000"/>
                </a:solidFill>
                <a:latin typeface="Roboto Slab" pitchFamily="34" charset="0"/>
                <a:ea typeface="Roboto Slab" pitchFamily="34" charset="-122"/>
                <a:cs typeface="Roboto Slab" pitchFamily="34" charset="-120"/>
              </a:rPr>
              <a:t>Smart Classroom Monitoring System</a:t>
            </a:r>
            <a:endParaRPr lang="en-US" sz="3900"/>
          </a:p>
        </p:txBody>
      </p:sp>
      <p:pic>
        <p:nvPicPr>
          <p:cNvPr id="4" name="Image 1" descr="preencoded.png"/>
          <p:cNvPicPr>
            <a:picLocks noChangeAspect="1"/>
          </p:cNvPicPr>
          <p:nvPr/>
        </p:nvPicPr>
        <p:blipFill>
          <a:blip r:embed="rId4"/>
          <a:stretch>
            <a:fillRect/>
          </a:stretch>
        </p:blipFill>
        <p:spPr>
          <a:xfrm>
            <a:off x="4061470" y="1831522"/>
            <a:ext cx="1424931" cy="1410816"/>
          </a:xfrm>
          <a:prstGeom prst="rect">
            <a:avLst/>
          </a:prstGeom>
        </p:spPr>
      </p:pic>
      <p:sp>
        <p:nvSpPr>
          <p:cNvPr id="5" name="Text 1"/>
          <p:cNvSpPr/>
          <p:nvPr/>
        </p:nvSpPr>
        <p:spPr>
          <a:xfrm>
            <a:off x="581065" y="3394693"/>
            <a:ext cx="8540135" cy="428343"/>
          </a:xfrm>
          <a:prstGeom prst="rect">
            <a:avLst/>
          </a:prstGeom>
          <a:noFill/>
          <a:ln/>
        </p:spPr>
        <p:txBody>
          <a:bodyPr wrap="none" lIns="0" tIns="0" rIns="0" bIns="0" rtlCol="0" anchor="t"/>
          <a:lstStyle/>
          <a:p>
            <a:pPr marL="0" indent="0" algn="ctr">
              <a:lnSpc>
                <a:spcPts val="2500"/>
              </a:lnSpc>
              <a:buNone/>
            </a:pPr>
            <a:r>
              <a:rPr lang="en-US" sz="2400" b="1">
                <a:solidFill>
                  <a:srgbClr val="FF0000"/>
                </a:solidFill>
                <a:latin typeface="Roboto" pitchFamily="34" charset="0"/>
                <a:ea typeface="Roboto" pitchFamily="34" charset="-122"/>
                <a:cs typeface="Roboto" pitchFamily="34" charset="-120"/>
              </a:rPr>
              <a:t>MIT College of Railway Engineering and Research, Barshi</a:t>
            </a:r>
            <a:endParaRPr lang="en-US" sz="2400" b="1">
              <a:solidFill>
                <a:srgbClr val="FF0000"/>
              </a:solidFill>
            </a:endParaRPr>
          </a:p>
        </p:txBody>
      </p:sp>
      <p:sp>
        <p:nvSpPr>
          <p:cNvPr id="6" name="Text 2"/>
          <p:cNvSpPr/>
          <p:nvPr/>
        </p:nvSpPr>
        <p:spPr>
          <a:xfrm>
            <a:off x="1085042" y="4219990"/>
            <a:ext cx="7556421" cy="317540"/>
          </a:xfrm>
          <a:prstGeom prst="rect">
            <a:avLst/>
          </a:prstGeom>
          <a:noFill/>
          <a:ln/>
        </p:spPr>
        <p:txBody>
          <a:bodyPr wrap="none" lIns="0" tIns="0" rIns="0" bIns="0" rtlCol="0" anchor="t"/>
          <a:lstStyle/>
          <a:p>
            <a:pPr marL="0" indent="0" algn="ctr">
              <a:lnSpc>
                <a:spcPts val="2500"/>
              </a:lnSpc>
              <a:buNone/>
            </a:pPr>
            <a:r>
              <a:rPr lang="en-US">
                <a:solidFill>
                  <a:srgbClr val="15213F"/>
                </a:solidFill>
                <a:latin typeface="Roboto" pitchFamily="34" charset="0"/>
                <a:ea typeface="Roboto" pitchFamily="34" charset="-122"/>
                <a:cs typeface="Roboto" pitchFamily="34" charset="-120"/>
              </a:rPr>
              <a:t>Group No : 24 </a:t>
            </a:r>
          </a:p>
          <a:p>
            <a:pPr marL="0" indent="0" algn="ctr">
              <a:lnSpc>
                <a:spcPts val="2500"/>
              </a:lnSpc>
              <a:buNone/>
            </a:pPr>
            <a:r>
              <a:rPr lang="en-US">
                <a:solidFill>
                  <a:srgbClr val="15213F"/>
                </a:solidFill>
                <a:latin typeface="Roboto" pitchFamily="34" charset="0"/>
                <a:ea typeface="Roboto" pitchFamily="34" charset="-122"/>
                <a:cs typeface="Roboto" pitchFamily="34" charset="-120"/>
              </a:rPr>
              <a:t>Guide: Prof. Niranjan Patil</a:t>
            </a:r>
            <a:endParaRPr lang="en-US"/>
          </a:p>
        </p:txBody>
      </p:sp>
      <p:sp>
        <p:nvSpPr>
          <p:cNvPr id="11" name="Text 11">
            <a:extLst>
              <a:ext uri="{FF2B5EF4-FFF2-40B4-BE49-F238E27FC236}">
                <a16:creationId xmlns:a16="http://schemas.microsoft.com/office/drawing/2014/main" id="{90C3146D-DA0B-56B8-0DF4-3720D7A92709}"/>
              </a:ext>
            </a:extLst>
          </p:cNvPr>
          <p:cNvSpPr/>
          <p:nvPr/>
        </p:nvSpPr>
        <p:spPr>
          <a:xfrm>
            <a:off x="1788786" y="5190298"/>
            <a:ext cx="6124694" cy="396954"/>
          </a:xfrm>
          <a:prstGeom prst="rect">
            <a:avLst/>
          </a:prstGeom>
          <a:noFill/>
          <a:ln/>
        </p:spPr>
        <p:txBody>
          <a:bodyPr wrap="none" lIns="0" tIns="0" rIns="0" bIns="0" rtlCol="0" anchor="t"/>
          <a:lstStyle/>
          <a:p>
            <a:pPr algn="ctr"/>
            <a:r>
              <a:rPr lang="en-US" sz="2400"/>
              <a:t>Team Members:</a:t>
            </a:r>
            <a:endParaRPr lang="en-IN" sz="2400">
              <a:effectLst/>
            </a:endParaRPr>
          </a:p>
        </p:txBody>
      </p:sp>
      <p:sp>
        <p:nvSpPr>
          <p:cNvPr id="13" name="TextBox 12">
            <a:extLst>
              <a:ext uri="{FF2B5EF4-FFF2-40B4-BE49-F238E27FC236}">
                <a16:creationId xmlns:a16="http://schemas.microsoft.com/office/drawing/2014/main" id="{9548BB77-6C04-FCCA-1DAA-84F15B8B5B67}"/>
              </a:ext>
            </a:extLst>
          </p:cNvPr>
          <p:cNvSpPr txBox="1"/>
          <p:nvPr/>
        </p:nvSpPr>
        <p:spPr>
          <a:xfrm>
            <a:off x="3760386" y="5587252"/>
            <a:ext cx="7315200" cy="1676100"/>
          </a:xfrm>
          <a:prstGeom prst="rect">
            <a:avLst/>
          </a:prstGeom>
          <a:noFill/>
        </p:spPr>
        <p:txBody>
          <a:bodyPr wrap="square">
            <a:spAutoFit/>
          </a:bodyPr>
          <a:lstStyle/>
          <a:p>
            <a:pPr marL="285750" indent="-285750">
              <a:lnSpc>
                <a:spcPts val="2500"/>
              </a:lnSpc>
              <a:buFont typeface="Arial" panose="020B0604020202020204" pitchFamily="34" charset="0"/>
              <a:buChar char="•"/>
            </a:pPr>
            <a:r>
              <a:rPr lang="en-US"/>
              <a:t>Shraddha Ukirade </a:t>
            </a:r>
          </a:p>
          <a:p>
            <a:pPr marL="285750" indent="-285750">
              <a:lnSpc>
                <a:spcPts val="2500"/>
              </a:lnSpc>
              <a:buFont typeface="Arial" panose="020B0604020202020204" pitchFamily="34" charset="0"/>
              <a:buChar char="•"/>
            </a:pPr>
            <a:r>
              <a:rPr lang="en-US"/>
              <a:t>Anzalna Tamboli</a:t>
            </a:r>
          </a:p>
          <a:p>
            <a:pPr marL="285750" indent="-285750">
              <a:lnSpc>
                <a:spcPts val="2500"/>
              </a:lnSpc>
              <a:buFont typeface="Arial" panose="020B0604020202020204" pitchFamily="34" charset="0"/>
              <a:buChar char="•"/>
            </a:pPr>
            <a:r>
              <a:rPr lang="en-US">
                <a:solidFill>
                  <a:srgbClr val="000000"/>
                </a:solidFill>
                <a:latin typeface="Calibri" panose="020F0502020204030204" pitchFamily="34" charset="0"/>
              </a:rPr>
              <a:t>Jyoti Baravkar</a:t>
            </a:r>
            <a:endParaRPr lang="en-US"/>
          </a:p>
          <a:p>
            <a:pPr marL="285750" indent="-285750">
              <a:lnSpc>
                <a:spcPts val="2500"/>
              </a:lnSpc>
              <a:buFont typeface="Arial" panose="020B0604020202020204" pitchFamily="34" charset="0"/>
              <a:buChar char="•"/>
            </a:pPr>
            <a:r>
              <a:rPr lang="en-US"/>
              <a:t>Gayatri Bole</a:t>
            </a:r>
            <a:endParaRPr lang="en-US">
              <a:solidFill>
                <a:srgbClr val="000000"/>
              </a:solidFill>
              <a:latin typeface="Calibri" panose="020F0502020204030204" pitchFamily="34" charset="0"/>
            </a:endParaRPr>
          </a:p>
          <a:p>
            <a:pPr algn="r">
              <a:lnSpc>
                <a:spcPts val="2500"/>
              </a:lnSpc>
            </a:pPr>
            <a:endParaRPr lang="en-IN">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5081" y="228540"/>
            <a:ext cx="5455563" cy="503992"/>
          </a:xfrm>
          <a:prstGeom prst="rect">
            <a:avLst/>
          </a:prstGeom>
          <a:noFill/>
          <a:ln/>
        </p:spPr>
        <p:txBody>
          <a:bodyPr wrap="none" lIns="0" tIns="0" rIns="0" bIns="0" rtlCol="0" anchor="t"/>
          <a:lstStyle/>
          <a:p>
            <a:pPr marL="0" indent="0" algn="l">
              <a:lnSpc>
                <a:spcPts val="3950"/>
              </a:lnSpc>
              <a:buNone/>
            </a:pPr>
            <a:r>
              <a:rPr lang="en-US" sz="2800">
                <a:solidFill>
                  <a:schemeClr val="accent1">
                    <a:lumMod val="75000"/>
                  </a:schemeClr>
                </a:solidFill>
                <a:latin typeface="Roboto Slab" pitchFamily="34" charset="0"/>
                <a:ea typeface="Roboto Slab" pitchFamily="34" charset="-122"/>
                <a:cs typeface="Roboto Slab" pitchFamily="34" charset="-120"/>
              </a:rPr>
              <a:t>Conclusion and Future Work</a:t>
            </a:r>
            <a:endParaRPr lang="en-US" sz="2800">
              <a:solidFill>
                <a:schemeClr val="accent1">
                  <a:lumMod val="75000"/>
                </a:schemeClr>
              </a:solidFill>
            </a:endParaRPr>
          </a:p>
        </p:txBody>
      </p:sp>
      <p:sp>
        <p:nvSpPr>
          <p:cNvPr id="3" name="Text 1"/>
          <p:cNvSpPr/>
          <p:nvPr/>
        </p:nvSpPr>
        <p:spPr>
          <a:xfrm>
            <a:off x="644961" y="884986"/>
            <a:ext cx="13340239" cy="516255"/>
          </a:xfrm>
          <a:prstGeom prst="rect">
            <a:avLst/>
          </a:prstGeom>
          <a:noFill/>
          <a:ln/>
        </p:spPr>
        <p:txBody>
          <a:bodyPr wrap="square" lIns="0" tIns="0" rIns="0" bIns="0" rtlCol="0" anchor="t"/>
          <a:lstStyle/>
          <a:p>
            <a:pPr marL="0" indent="0" algn="l">
              <a:lnSpc>
                <a:spcPts val="2000"/>
              </a:lnSpc>
              <a:buNone/>
            </a:pPr>
            <a:r>
              <a:rPr lang="en-US" sz="1600">
                <a:solidFill>
                  <a:srgbClr val="15213F"/>
                </a:solidFill>
                <a:latin typeface="Roboto" pitchFamily="34" charset="0"/>
                <a:ea typeface="Roboto" pitchFamily="34" charset="-122"/>
                <a:cs typeface="Roboto" pitchFamily="34" charset="-120"/>
              </a:rPr>
              <a:t>Our interdisciplinary Classroom Monitoring System successfully addresses the need for real-time, objective student attention detection. By effectively integrating CSE's computer vision prowess with ENTC's hardware components, we have developed a low-cost, non-intrusive solution that offers tangible value to educators.</a:t>
            </a:r>
            <a:endParaRPr lang="en-US" sz="1600"/>
          </a:p>
        </p:txBody>
      </p:sp>
      <p:sp>
        <p:nvSpPr>
          <p:cNvPr id="4" name="Shape 2"/>
          <p:cNvSpPr/>
          <p:nvPr/>
        </p:nvSpPr>
        <p:spPr>
          <a:xfrm>
            <a:off x="645081" y="2080665"/>
            <a:ext cx="4339233" cy="1187291"/>
          </a:xfrm>
          <a:prstGeom prst="roundRect">
            <a:avLst>
              <a:gd name="adj" fmla="val 32605"/>
            </a:avLst>
          </a:prstGeom>
          <a:solidFill>
            <a:srgbClr val="E9ECF2"/>
          </a:solidFill>
          <a:ln/>
        </p:spPr>
        <p:txBody>
          <a:bodyPr/>
          <a:lstStyle/>
          <a:p>
            <a:endParaRPr lang="en-IN"/>
          </a:p>
        </p:txBody>
      </p:sp>
      <p:sp>
        <p:nvSpPr>
          <p:cNvPr id="5" name="Text 3"/>
          <p:cNvSpPr/>
          <p:nvPr/>
        </p:nvSpPr>
        <p:spPr>
          <a:xfrm>
            <a:off x="1787485" y="2236589"/>
            <a:ext cx="2054304" cy="251936"/>
          </a:xfrm>
          <a:prstGeom prst="rect">
            <a:avLst/>
          </a:prstGeom>
          <a:noFill/>
          <a:ln/>
        </p:spPr>
        <p:txBody>
          <a:bodyPr wrap="none" lIns="0" tIns="0" rIns="0" bIns="0" rtlCol="0" anchor="t"/>
          <a:lstStyle/>
          <a:p>
            <a:pPr marL="0" indent="0" algn="ctr">
              <a:lnSpc>
                <a:spcPts val="1950"/>
              </a:lnSpc>
              <a:buNone/>
            </a:pPr>
            <a:r>
              <a:rPr lang="en-US" sz="1600">
                <a:solidFill>
                  <a:srgbClr val="15213F"/>
                </a:solidFill>
                <a:latin typeface="Roboto Slab" pitchFamily="34" charset="0"/>
                <a:ea typeface="Roboto Slab" pitchFamily="34" charset="-122"/>
                <a:cs typeface="Roboto Slab" pitchFamily="34" charset="-120"/>
              </a:rPr>
              <a:t>Real-time Monitoring</a:t>
            </a:r>
            <a:endParaRPr lang="en-US" sz="1600"/>
          </a:p>
        </p:txBody>
      </p:sp>
      <p:sp>
        <p:nvSpPr>
          <p:cNvPr id="6" name="Text 4"/>
          <p:cNvSpPr/>
          <p:nvPr/>
        </p:nvSpPr>
        <p:spPr>
          <a:xfrm>
            <a:off x="806291" y="2585204"/>
            <a:ext cx="4016812" cy="516255"/>
          </a:xfrm>
          <a:prstGeom prst="rect">
            <a:avLst/>
          </a:prstGeom>
          <a:noFill/>
          <a:ln/>
        </p:spPr>
        <p:txBody>
          <a:bodyPr wrap="square" lIns="0" tIns="0" rIns="0" bIns="0" rtlCol="0" anchor="t"/>
          <a:lstStyle/>
          <a:p>
            <a:pPr marL="0" indent="0" algn="ctr">
              <a:lnSpc>
                <a:spcPts val="2000"/>
              </a:lnSpc>
              <a:buNone/>
            </a:pPr>
            <a:r>
              <a:rPr lang="en-US" sz="1600">
                <a:solidFill>
                  <a:srgbClr val="15213F"/>
                </a:solidFill>
                <a:latin typeface="Roboto" pitchFamily="34" charset="0"/>
                <a:ea typeface="Roboto" pitchFamily="34" charset="-122"/>
                <a:cs typeface="Roboto" pitchFamily="34" charset="-120"/>
              </a:rPr>
              <a:t>Teachers instantly know which students are attentive, enabling proactive intervention.</a:t>
            </a:r>
            <a:endParaRPr lang="en-US" sz="1600"/>
          </a:p>
        </p:txBody>
      </p:sp>
      <p:sp>
        <p:nvSpPr>
          <p:cNvPr id="7" name="Shape 5"/>
          <p:cNvSpPr/>
          <p:nvPr/>
        </p:nvSpPr>
        <p:spPr>
          <a:xfrm>
            <a:off x="5164574" y="2189442"/>
            <a:ext cx="4339233" cy="1187291"/>
          </a:xfrm>
          <a:prstGeom prst="roundRect">
            <a:avLst>
              <a:gd name="adj" fmla="val 32605"/>
            </a:avLst>
          </a:prstGeom>
          <a:solidFill>
            <a:srgbClr val="E9ECF2"/>
          </a:solidFill>
          <a:ln/>
        </p:spPr>
      </p:sp>
      <p:sp>
        <p:nvSpPr>
          <p:cNvPr id="8" name="Text 6"/>
          <p:cNvSpPr/>
          <p:nvPr/>
        </p:nvSpPr>
        <p:spPr>
          <a:xfrm>
            <a:off x="6306979" y="2236589"/>
            <a:ext cx="2016204" cy="251936"/>
          </a:xfrm>
          <a:prstGeom prst="rect">
            <a:avLst/>
          </a:prstGeom>
          <a:noFill/>
          <a:ln/>
        </p:spPr>
        <p:txBody>
          <a:bodyPr wrap="none" lIns="0" tIns="0" rIns="0" bIns="0" rtlCol="0" anchor="t"/>
          <a:lstStyle/>
          <a:p>
            <a:pPr marL="0" indent="0" algn="ctr">
              <a:lnSpc>
                <a:spcPts val="1950"/>
              </a:lnSpc>
              <a:buNone/>
            </a:pPr>
            <a:r>
              <a:rPr lang="en-US" sz="1600">
                <a:solidFill>
                  <a:srgbClr val="15213F"/>
                </a:solidFill>
                <a:latin typeface="Roboto Slab" pitchFamily="34" charset="0"/>
                <a:ea typeface="Roboto Slab" pitchFamily="34" charset="-122"/>
                <a:cs typeface="Roboto Slab" pitchFamily="34" charset="-120"/>
              </a:rPr>
              <a:t>Low-cost Setup</a:t>
            </a:r>
            <a:endParaRPr lang="en-US" sz="1600"/>
          </a:p>
        </p:txBody>
      </p:sp>
      <p:sp>
        <p:nvSpPr>
          <p:cNvPr id="9" name="Text 7"/>
          <p:cNvSpPr/>
          <p:nvPr/>
        </p:nvSpPr>
        <p:spPr>
          <a:xfrm>
            <a:off x="5306735" y="2585204"/>
            <a:ext cx="4016812" cy="516255"/>
          </a:xfrm>
          <a:prstGeom prst="rect">
            <a:avLst/>
          </a:prstGeom>
          <a:noFill/>
          <a:ln/>
        </p:spPr>
        <p:txBody>
          <a:bodyPr wrap="square" lIns="0" tIns="0" rIns="0" bIns="0" rtlCol="0" anchor="t"/>
          <a:lstStyle/>
          <a:p>
            <a:pPr marL="0" indent="0" algn="ctr">
              <a:lnSpc>
                <a:spcPts val="2000"/>
              </a:lnSpc>
              <a:buNone/>
            </a:pPr>
            <a:r>
              <a:rPr lang="en-US" sz="1600">
                <a:solidFill>
                  <a:srgbClr val="15213F"/>
                </a:solidFill>
                <a:latin typeface="Roboto" pitchFamily="34" charset="0"/>
                <a:ea typeface="Roboto" pitchFamily="34" charset="-122"/>
                <a:cs typeface="Roboto" pitchFamily="34" charset="-120"/>
              </a:rPr>
              <a:t>Utilizes affordable components like Raspberry Pi and webcam, avoiding expensive AI servers.</a:t>
            </a:r>
            <a:endParaRPr lang="en-US" sz="1600"/>
          </a:p>
        </p:txBody>
      </p:sp>
      <p:sp>
        <p:nvSpPr>
          <p:cNvPr id="10" name="Shape 8"/>
          <p:cNvSpPr/>
          <p:nvPr/>
        </p:nvSpPr>
        <p:spPr>
          <a:xfrm>
            <a:off x="9645968" y="2075378"/>
            <a:ext cx="4339233" cy="1187291"/>
          </a:xfrm>
          <a:prstGeom prst="roundRect">
            <a:avLst>
              <a:gd name="adj" fmla="val 32605"/>
            </a:avLst>
          </a:prstGeom>
          <a:solidFill>
            <a:srgbClr val="E9ECF2"/>
          </a:solidFill>
          <a:ln/>
        </p:spPr>
      </p:sp>
      <p:sp>
        <p:nvSpPr>
          <p:cNvPr id="11" name="Text 9"/>
          <p:cNvSpPr/>
          <p:nvPr/>
        </p:nvSpPr>
        <p:spPr>
          <a:xfrm>
            <a:off x="10461427" y="2236589"/>
            <a:ext cx="2708315" cy="251936"/>
          </a:xfrm>
          <a:prstGeom prst="rect">
            <a:avLst/>
          </a:prstGeom>
          <a:noFill/>
          <a:ln/>
        </p:spPr>
        <p:txBody>
          <a:bodyPr wrap="none" lIns="0" tIns="0" rIns="0" bIns="0" rtlCol="0" anchor="t"/>
          <a:lstStyle/>
          <a:p>
            <a:pPr marL="0" indent="0" algn="ctr">
              <a:lnSpc>
                <a:spcPts val="1950"/>
              </a:lnSpc>
              <a:buNone/>
            </a:pPr>
            <a:r>
              <a:rPr lang="en-US" sz="1600">
                <a:solidFill>
                  <a:srgbClr val="15213F"/>
                </a:solidFill>
                <a:latin typeface="Roboto Slab" pitchFamily="34" charset="0"/>
                <a:ea typeface="Roboto Slab" pitchFamily="34" charset="-122"/>
                <a:cs typeface="Roboto Slab" pitchFamily="34" charset="-120"/>
              </a:rPr>
              <a:t>Interdisciplinary Integration</a:t>
            </a:r>
            <a:endParaRPr lang="en-US" sz="1600"/>
          </a:p>
        </p:txBody>
      </p:sp>
      <p:sp>
        <p:nvSpPr>
          <p:cNvPr id="12" name="Text 10"/>
          <p:cNvSpPr/>
          <p:nvPr/>
        </p:nvSpPr>
        <p:spPr>
          <a:xfrm>
            <a:off x="9807178" y="2585204"/>
            <a:ext cx="4016812" cy="516255"/>
          </a:xfrm>
          <a:prstGeom prst="rect">
            <a:avLst/>
          </a:prstGeom>
          <a:noFill/>
          <a:ln/>
        </p:spPr>
        <p:txBody>
          <a:bodyPr wrap="square" lIns="0" tIns="0" rIns="0" bIns="0" rtlCol="0" anchor="t"/>
          <a:lstStyle/>
          <a:p>
            <a:pPr marL="0" indent="0" algn="ctr">
              <a:lnSpc>
                <a:spcPts val="2000"/>
              </a:lnSpc>
              <a:buNone/>
            </a:pPr>
            <a:r>
              <a:rPr lang="en-US" sz="1600">
                <a:solidFill>
                  <a:srgbClr val="15213F"/>
                </a:solidFill>
                <a:latin typeface="Roboto" pitchFamily="34" charset="0"/>
                <a:ea typeface="Roboto" pitchFamily="34" charset="-122"/>
                <a:cs typeface="Roboto" pitchFamily="34" charset="-120"/>
              </a:rPr>
              <a:t>A successful fusion of hardware (ENTC) and software (CSE) for a holistic solution.</a:t>
            </a:r>
            <a:endParaRPr lang="en-US" sz="1600"/>
          </a:p>
        </p:txBody>
      </p:sp>
      <p:sp>
        <p:nvSpPr>
          <p:cNvPr id="13" name="Text 11"/>
          <p:cNvSpPr/>
          <p:nvPr/>
        </p:nvSpPr>
        <p:spPr>
          <a:xfrm>
            <a:off x="645081" y="3504605"/>
            <a:ext cx="2590800" cy="302419"/>
          </a:xfrm>
          <a:prstGeom prst="rect">
            <a:avLst/>
          </a:prstGeom>
          <a:noFill/>
          <a:ln/>
        </p:spPr>
        <p:txBody>
          <a:bodyPr wrap="none" lIns="0" tIns="0" rIns="0" bIns="0" rtlCol="0" anchor="t"/>
          <a:lstStyle/>
          <a:p>
            <a:pPr marL="0" indent="0" algn="l">
              <a:lnSpc>
                <a:spcPts val="2350"/>
              </a:lnSpc>
              <a:buNone/>
            </a:pPr>
            <a:r>
              <a:rPr lang="en-US" sz="2400">
                <a:solidFill>
                  <a:schemeClr val="accent1">
                    <a:lumMod val="75000"/>
                  </a:schemeClr>
                </a:solidFill>
                <a:latin typeface="Roboto Slab" pitchFamily="34" charset="0"/>
                <a:ea typeface="Roboto Slab" pitchFamily="34" charset="-122"/>
                <a:cs typeface="Roboto Slab" pitchFamily="34" charset="-120"/>
              </a:rPr>
              <a:t>Future Enhancements:</a:t>
            </a:r>
            <a:endParaRPr lang="en-US" sz="2400">
              <a:solidFill>
                <a:schemeClr val="accent1">
                  <a:lumMod val="75000"/>
                </a:schemeClr>
              </a:solidFill>
            </a:endParaRPr>
          </a:p>
        </p:txBody>
      </p:sp>
      <p:sp>
        <p:nvSpPr>
          <p:cNvPr id="14" name="Text 12"/>
          <p:cNvSpPr/>
          <p:nvPr/>
        </p:nvSpPr>
        <p:spPr>
          <a:xfrm>
            <a:off x="645081" y="4048958"/>
            <a:ext cx="13340239" cy="258128"/>
          </a:xfrm>
          <a:prstGeom prst="rect">
            <a:avLst/>
          </a:prstGeom>
          <a:noFill/>
          <a:ln/>
        </p:spPr>
        <p:txBody>
          <a:bodyPr wrap="none" lIns="0" tIns="0" rIns="0" bIns="0" rtlCol="0" anchor="t"/>
          <a:lstStyle/>
          <a:p>
            <a:pPr marL="342900" indent="-342900" algn="l">
              <a:lnSpc>
                <a:spcPts val="2000"/>
              </a:lnSpc>
              <a:buSzPct val="100000"/>
              <a:buChar char="•"/>
            </a:pPr>
            <a:r>
              <a:rPr lang="en-US" sz="1600">
                <a:solidFill>
                  <a:srgbClr val="15213F"/>
                </a:solidFill>
                <a:latin typeface="Roboto" pitchFamily="34" charset="0"/>
                <a:ea typeface="Roboto" pitchFamily="34" charset="-122"/>
                <a:cs typeface="Roboto" pitchFamily="34" charset="-120"/>
              </a:rPr>
              <a:t>Develop a more sophisticated web-based dashboard with historical trend analysis and per-student reporting.</a:t>
            </a:r>
            <a:endParaRPr lang="en-US" sz="1600"/>
          </a:p>
        </p:txBody>
      </p:sp>
      <p:sp>
        <p:nvSpPr>
          <p:cNvPr id="15" name="Text 13"/>
          <p:cNvSpPr/>
          <p:nvPr/>
        </p:nvSpPr>
        <p:spPr>
          <a:xfrm>
            <a:off x="645081" y="4363522"/>
            <a:ext cx="13340239" cy="258128"/>
          </a:xfrm>
          <a:prstGeom prst="rect">
            <a:avLst/>
          </a:prstGeom>
          <a:noFill/>
          <a:ln/>
        </p:spPr>
        <p:txBody>
          <a:bodyPr wrap="none" lIns="0" tIns="0" rIns="0" bIns="0" rtlCol="0" anchor="t"/>
          <a:lstStyle/>
          <a:p>
            <a:pPr marL="342900" indent="-342900" algn="l">
              <a:lnSpc>
                <a:spcPts val="2000"/>
              </a:lnSpc>
              <a:buSzPct val="100000"/>
              <a:buChar char="•"/>
            </a:pPr>
            <a:r>
              <a:rPr lang="en-US" sz="1600">
                <a:solidFill>
                  <a:srgbClr val="15213F"/>
                </a:solidFill>
                <a:latin typeface="Roboto" pitchFamily="34" charset="0"/>
                <a:ea typeface="Roboto" pitchFamily="34" charset="-122"/>
                <a:cs typeface="Roboto" pitchFamily="34" charset="-120"/>
              </a:rPr>
              <a:t>Explore advanced head-pose estimation models for improved accuracy and robustness to variations in student appearance.</a:t>
            </a:r>
            <a:endParaRPr lang="en-US" sz="1600"/>
          </a:p>
        </p:txBody>
      </p:sp>
      <p:sp>
        <p:nvSpPr>
          <p:cNvPr id="16" name="Text 14"/>
          <p:cNvSpPr/>
          <p:nvPr/>
        </p:nvSpPr>
        <p:spPr>
          <a:xfrm>
            <a:off x="645081" y="4678085"/>
            <a:ext cx="13340239" cy="258128"/>
          </a:xfrm>
          <a:prstGeom prst="rect">
            <a:avLst/>
          </a:prstGeom>
          <a:noFill/>
          <a:ln/>
        </p:spPr>
        <p:txBody>
          <a:bodyPr wrap="none" lIns="0" tIns="0" rIns="0" bIns="0" rtlCol="0" anchor="t"/>
          <a:lstStyle/>
          <a:p>
            <a:pPr marL="342900" indent="-342900" algn="l">
              <a:lnSpc>
                <a:spcPts val="2000"/>
              </a:lnSpc>
              <a:buSzPct val="100000"/>
              <a:buChar char="•"/>
            </a:pPr>
            <a:r>
              <a:rPr lang="en-US" sz="1600">
                <a:solidFill>
                  <a:srgbClr val="15213F"/>
                </a:solidFill>
                <a:latin typeface="Roboto" pitchFamily="34" charset="0"/>
                <a:ea typeface="Roboto" pitchFamily="34" charset="-122"/>
                <a:cs typeface="Roboto" pitchFamily="34" charset="-120"/>
              </a:rPr>
              <a:t>Expand the alert system to include varied feedback mechanisms or adaptive responses based on sustained disengagement.</a:t>
            </a:r>
            <a:endParaRPr lang="en-US" sz="1600"/>
          </a:p>
        </p:txBody>
      </p:sp>
      <p:sp>
        <p:nvSpPr>
          <p:cNvPr id="17" name="Text 15"/>
          <p:cNvSpPr/>
          <p:nvPr/>
        </p:nvSpPr>
        <p:spPr>
          <a:xfrm>
            <a:off x="645081" y="5178147"/>
            <a:ext cx="2419469" cy="302419"/>
          </a:xfrm>
          <a:prstGeom prst="rect">
            <a:avLst/>
          </a:prstGeom>
          <a:noFill/>
          <a:ln/>
        </p:spPr>
        <p:txBody>
          <a:bodyPr wrap="none" lIns="0" tIns="0" rIns="0" bIns="0" rtlCol="0" anchor="t"/>
          <a:lstStyle/>
          <a:p>
            <a:pPr marL="0" indent="0" algn="l">
              <a:lnSpc>
                <a:spcPts val="2350"/>
              </a:lnSpc>
              <a:buNone/>
            </a:pPr>
            <a:r>
              <a:rPr lang="en-US" sz="2400">
                <a:solidFill>
                  <a:schemeClr val="accent1">
                    <a:lumMod val="75000"/>
                  </a:schemeClr>
                </a:solidFill>
                <a:latin typeface="Roboto Slab" pitchFamily="34" charset="0"/>
                <a:ea typeface="Roboto Slab" pitchFamily="34" charset="-122"/>
                <a:cs typeface="Roboto Slab" pitchFamily="34" charset="-120"/>
              </a:rPr>
              <a:t>References:</a:t>
            </a:r>
            <a:endParaRPr lang="en-US" sz="2400">
              <a:solidFill>
                <a:schemeClr val="accent1">
                  <a:lumMod val="75000"/>
                </a:schemeClr>
              </a:solidFill>
            </a:endParaRPr>
          </a:p>
        </p:txBody>
      </p:sp>
      <p:sp>
        <p:nvSpPr>
          <p:cNvPr id="18" name="Text 16"/>
          <p:cNvSpPr/>
          <p:nvPr/>
        </p:nvSpPr>
        <p:spPr>
          <a:xfrm>
            <a:off x="645081" y="5722501"/>
            <a:ext cx="13340239" cy="258128"/>
          </a:xfrm>
          <a:prstGeom prst="rect">
            <a:avLst/>
          </a:prstGeom>
          <a:noFill/>
          <a:ln/>
        </p:spPr>
        <p:txBody>
          <a:bodyPr wrap="none" lIns="0" tIns="0" rIns="0" bIns="0" rtlCol="0" anchor="t"/>
          <a:lstStyle/>
          <a:p>
            <a:pPr marL="342900" indent="-342900" algn="l">
              <a:lnSpc>
                <a:spcPts val="2000"/>
              </a:lnSpc>
              <a:buSzPct val="100000"/>
              <a:buChar char="•"/>
            </a:pPr>
            <a:r>
              <a:rPr lang="en-US" sz="1600">
                <a:solidFill>
                  <a:srgbClr val="15213F"/>
                </a:solidFill>
                <a:latin typeface="Roboto" pitchFamily="34" charset="0"/>
                <a:ea typeface="Roboto" pitchFamily="34" charset="-122"/>
                <a:cs typeface="Roboto" pitchFamily="34" charset="-120"/>
              </a:rPr>
              <a:t>Ali et al. (2025). "AI-Based Classroom Monitoring System."</a:t>
            </a:r>
            <a:endParaRPr lang="en-US" sz="1600"/>
          </a:p>
        </p:txBody>
      </p:sp>
      <p:sp>
        <p:nvSpPr>
          <p:cNvPr id="19" name="Text 17"/>
          <p:cNvSpPr/>
          <p:nvPr/>
        </p:nvSpPr>
        <p:spPr>
          <a:xfrm>
            <a:off x="645081" y="6037064"/>
            <a:ext cx="13340239" cy="258128"/>
          </a:xfrm>
          <a:prstGeom prst="rect">
            <a:avLst/>
          </a:prstGeom>
          <a:noFill/>
          <a:ln/>
        </p:spPr>
        <p:txBody>
          <a:bodyPr wrap="none" lIns="0" tIns="0" rIns="0" bIns="0" rtlCol="0" anchor="t"/>
          <a:lstStyle/>
          <a:p>
            <a:pPr marL="342900" indent="-342900" algn="l">
              <a:lnSpc>
                <a:spcPts val="2000"/>
              </a:lnSpc>
              <a:buSzPct val="100000"/>
              <a:buChar char="•"/>
            </a:pPr>
            <a:r>
              <a:rPr lang="en-US" sz="1600">
                <a:solidFill>
                  <a:srgbClr val="15213F"/>
                </a:solidFill>
                <a:latin typeface="Roboto" pitchFamily="34" charset="0"/>
                <a:ea typeface="Roboto" pitchFamily="34" charset="-122"/>
                <a:cs typeface="Roboto" pitchFamily="34" charset="-120"/>
              </a:rPr>
              <a:t>Patil et al. (2024). "IoT Based Class Monitoring System with Smart Attendance."</a:t>
            </a:r>
            <a:endParaRPr lang="en-US" sz="1600"/>
          </a:p>
        </p:txBody>
      </p:sp>
      <p:sp>
        <p:nvSpPr>
          <p:cNvPr id="20" name="Text 18"/>
          <p:cNvSpPr/>
          <p:nvPr/>
        </p:nvSpPr>
        <p:spPr>
          <a:xfrm>
            <a:off x="645081" y="6351627"/>
            <a:ext cx="13340239" cy="258128"/>
          </a:xfrm>
          <a:prstGeom prst="rect">
            <a:avLst/>
          </a:prstGeom>
          <a:noFill/>
          <a:ln/>
        </p:spPr>
        <p:txBody>
          <a:bodyPr wrap="none" lIns="0" tIns="0" rIns="0" bIns="0" rtlCol="0" anchor="t"/>
          <a:lstStyle/>
          <a:p>
            <a:pPr marL="342900" indent="-342900" algn="l">
              <a:lnSpc>
                <a:spcPts val="2000"/>
              </a:lnSpc>
              <a:buSzPct val="100000"/>
              <a:buChar char="•"/>
            </a:pPr>
            <a:r>
              <a:rPr lang="en-US" sz="1600">
                <a:solidFill>
                  <a:srgbClr val="15213F"/>
                </a:solidFill>
                <a:latin typeface="Roboto" pitchFamily="34" charset="0"/>
                <a:ea typeface="Roboto" pitchFamily="34" charset="-122"/>
                <a:cs typeface="Roboto" pitchFamily="34" charset="-120"/>
              </a:rPr>
              <a:t>Patel, A., &amp; Sharma, R. (2023). </a:t>
            </a:r>
            <a:r>
              <a:rPr lang="en-US" sz="1600" i="1">
                <a:solidFill>
                  <a:srgbClr val="15213F"/>
                </a:solidFill>
                <a:latin typeface="Roboto" pitchFamily="34" charset="0"/>
                <a:ea typeface="Roboto" pitchFamily="34" charset="-122"/>
                <a:cs typeface="Roboto" pitchFamily="34" charset="-120"/>
              </a:rPr>
              <a:t>Arduino-based alert systems for classroom management</a:t>
            </a:r>
            <a:r>
              <a:rPr lang="en-US" sz="1600">
                <a:solidFill>
                  <a:srgbClr val="15213F"/>
                </a:solidFill>
                <a:latin typeface="Roboto" pitchFamily="34" charset="0"/>
                <a:ea typeface="Roboto" pitchFamily="34" charset="-122"/>
                <a:cs typeface="Roboto" pitchFamily="34" charset="-120"/>
              </a:rPr>
              <a:t>. Proceedings of the Electrical and Computer Engineering</a:t>
            </a:r>
          </a:p>
          <a:p>
            <a:pPr marL="342900" indent="-342900" algn="l">
              <a:lnSpc>
                <a:spcPts val="2000"/>
              </a:lnSpc>
              <a:buSzPct val="100000"/>
              <a:buChar char="•"/>
            </a:pPr>
            <a:r>
              <a:rPr lang="en-US" sz="1600">
                <a:solidFill>
                  <a:srgbClr val="15213F"/>
                </a:solidFill>
                <a:latin typeface="Roboto" pitchFamily="34" charset="0"/>
                <a:ea typeface="Roboto" pitchFamily="34" charset="-122"/>
                <a:cs typeface="Roboto" pitchFamily="34" charset="-120"/>
              </a:rPr>
              <a:t> Symposium, 45-50.</a:t>
            </a:r>
            <a:endParaRPr lang="en-US" sz="1600"/>
          </a:p>
        </p:txBody>
      </p:sp>
      <p:sp>
        <p:nvSpPr>
          <p:cNvPr id="21" name="Text 19"/>
          <p:cNvSpPr/>
          <p:nvPr/>
        </p:nvSpPr>
        <p:spPr>
          <a:xfrm>
            <a:off x="644959" y="6885979"/>
            <a:ext cx="13340239" cy="258128"/>
          </a:xfrm>
          <a:prstGeom prst="rect">
            <a:avLst/>
          </a:prstGeom>
          <a:noFill/>
          <a:ln/>
        </p:spPr>
        <p:txBody>
          <a:bodyPr wrap="none" lIns="0" tIns="0" rIns="0" bIns="0" rtlCol="0" anchor="t"/>
          <a:lstStyle/>
          <a:p>
            <a:pPr marL="342900" indent="-342900" algn="l">
              <a:lnSpc>
                <a:spcPts val="2000"/>
              </a:lnSpc>
              <a:buSzPct val="100000"/>
              <a:buChar char="•"/>
            </a:pPr>
            <a:r>
              <a:rPr lang="en-US" sz="1600">
                <a:solidFill>
                  <a:srgbClr val="15213F"/>
                </a:solidFill>
                <a:latin typeface="Roboto" pitchFamily="34" charset="0"/>
                <a:ea typeface="Roboto" pitchFamily="34" charset="-122"/>
                <a:cs typeface="Roboto" pitchFamily="34" charset="-120"/>
              </a:rPr>
              <a:t>Smith, J. (2022). </a:t>
            </a:r>
            <a:r>
              <a:rPr lang="en-US" sz="1600" i="1">
                <a:solidFill>
                  <a:srgbClr val="15213F"/>
                </a:solidFill>
                <a:latin typeface="Roboto" pitchFamily="34" charset="0"/>
                <a:ea typeface="Roboto" pitchFamily="34" charset="-122"/>
                <a:cs typeface="Roboto" pitchFamily="34" charset="-120"/>
              </a:rPr>
              <a:t>Real-time student engagement detection in educational environments</a:t>
            </a:r>
            <a:r>
              <a:rPr lang="en-US" sz="1600">
                <a:solidFill>
                  <a:srgbClr val="15213F"/>
                </a:solidFill>
                <a:latin typeface="Roboto" pitchFamily="34" charset="0"/>
                <a:ea typeface="Roboto" pitchFamily="34" charset="-122"/>
                <a:cs typeface="Roboto" pitchFamily="34" charset="-120"/>
              </a:rPr>
              <a:t>. Journal of Educational Technology Research, 15(3), 123-145.</a:t>
            </a:r>
            <a:endParaRPr lang="en-US" sz="1600"/>
          </a:p>
        </p:txBody>
      </p:sp>
      <p:sp>
        <p:nvSpPr>
          <p:cNvPr id="22" name="Text 20"/>
          <p:cNvSpPr/>
          <p:nvPr/>
        </p:nvSpPr>
        <p:spPr>
          <a:xfrm>
            <a:off x="644960" y="7238881"/>
            <a:ext cx="13340239" cy="258128"/>
          </a:xfrm>
          <a:prstGeom prst="rect">
            <a:avLst/>
          </a:prstGeom>
          <a:noFill/>
          <a:ln/>
        </p:spPr>
        <p:txBody>
          <a:bodyPr wrap="none" lIns="0" tIns="0" rIns="0" bIns="0" rtlCol="0" anchor="t"/>
          <a:lstStyle/>
          <a:p>
            <a:pPr marL="342900" indent="-342900" algn="l">
              <a:lnSpc>
                <a:spcPts val="2000"/>
              </a:lnSpc>
              <a:buSzPct val="100000"/>
              <a:buChar char="•"/>
            </a:pPr>
            <a:r>
              <a:rPr lang="en-US" sz="1600">
                <a:solidFill>
                  <a:srgbClr val="15213F"/>
                </a:solidFill>
                <a:latin typeface="Roboto" pitchFamily="34" charset="0"/>
                <a:ea typeface="Roboto" pitchFamily="34" charset="-122"/>
                <a:cs typeface="Roboto" pitchFamily="34" charset="-120"/>
              </a:rPr>
              <a:t>Chen, L., &amp; Wang, Q. (2021). </a:t>
            </a:r>
            <a:r>
              <a:rPr lang="en-US" sz="1600" i="1">
                <a:solidFill>
                  <a:srgbClr val="15213F"/>
                </a:solidFill>
                <a:latin typeface="Roboto" pitchFamily="34" charset="0"/>
                <a:ea typeface="Roboto" pitchFamily="34" charset="-122"/>
                <a:cs typeface="Roboto" pitchFamily="34" charset="-120"/>
              </a:rPr>
              <a:t>Head-pose estimation for attention analysis using lightweight computer vision models</a:t>
            </a:r>
            <a:r>
              <a:rPr lang="en-US" sz="1600">
                <a:solidFill>
                  <a:srgbClr val="15213F"/>
                </a:solidFill>
                <a:latin typeface="Roboto" pitchFamily="34" charset="0"/>
                <a:ea typeface="Roboto" pitchFamily="34" charset="-122"/>
                <a:cs typeface="Roboto" pitchFamily="34" charset="-120"/>
              </a:rPr>
              <a:t>. International Conference on </a:t>
            </a:r>
          </a:p>
          <a:p>
            <a:pPr algn="l">
              <a:lnSpc>
                <a:spcPts val="2000"/>
              </a:lnSpc>
              <a:buSzPct val="100000"/>
            </a:pPr>
            <a:r>
              <a:rPr lang="en-US" sz="1600">
                <a:solidFill>
                  <a:srgbClr val="15213F"/>
                </a:solidFill>
                <a:latin typeface="Roboto" pitchFamily="34" charset="0"/>
                <a:ea typeface="Roboto" pitchFamily="34" charset="-122"/>
                <a:cs typeface="Roboto" pitchFamily="34" charset="-120"/>
              </a:rPr>
              <a:t>       Robotics and Automation, 87-92.</a:t>
            </a:r>
            <a:endParaRPr lang="en-US" sz="1600"/>
          </a:p>
        </p:txBody>
      </p:sp>
      <p:sp>
        <p:nvSpPr>
          <p:cNvPr id="23" name="Text 21"/>
          <p:cNvSpPr/>
          <p:nvPr/>
        </p:nvSpPr>
        <p:spPr>
          <a:xfrm>
            <a:off x="645081" y="7420332"/>
            <a:ext cx="13340239" cy="258128"/>
          </a:xfrm>
          <a:prstGeom prst="rect">
            <a:avLst/>
          </a:prstGeom>
          <a:noFill/>
          <a:ln/>
        </p:spPr>
        <p:txBody>
          <a:bodyPr wrap="none" lIns="0" tIns="0" rIns="0" bIns="0" rtlCol="0" anchor="t"/>
          <a:lstStyle/>
          <a:p>
            <a:pPr marL="0" indent="0" algn="l">
              <a:lnSpc>
                <a:spcPts val="2000"/>
              </a:lnSpc>
              <a:buNone/>
            </a:pPr>
            <a:endParaRPr lang="en-US"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8349" y="314189"/>
            <a:ext cx="3883597" cy="489363"/>
          </a:xfrm>
          <a:prstGeom prst="rect">
            <a:avLst/>
          </a:prstGeom>
          <a:noFill/>
          <a:ln/>
        </p:spPr>
        <p:txBody>
          <a:bodyPr wrap="none" lIns="0" tIns="0" rIns="0" bIns="0" rtlCol="0" anchor="t"/>
          <a:lstStyle/>
          <a:p>
            <a:pPr marL="0" indent="0" algn="l">
              <a:lnSpc>
                <a:spcPts val="3350"/>
              </a:lnSpc>
              <a:buNone/>
            </a:pPr>
            <a:r>
              <a:rPr lang="en-US" sz="2800">
                <a:solidFill>
                  <a:srgbClr val="3257B8"/>
                </a:solidFill>
                <a:latin typeface="Roboto Slab" pitchFamily="34" charset="0"/>
                <a:ea typeface="Roboto Slab" pitchFamily="34" charset="-122"/>
                <a:cs typeface="Roboto Slab" pitchFamily="34" charset="-120"/>
              </a:rPr>
              <a:t> Index</a:t>
            </a:r>
            <a:endParaRPr lang="en-US" sz="2800"/>
          </a:p>
        </p:txBody>
      </p:sp>
      <p:sp>
        <p:nvSpPr>
          <p:cNvPr id="3" name="Text 1"/>
          <p:cNvSpPr/>
          <p:nvPr/>
        </p:nvSpPr>
        <p:spPr>
          <a:xfrm>
            <a:off x="700921" y="987726"/>
            <a:ext cx="13536216" cy="218837"/>
          </a:xfrm>
          <a:prstGeom prst="rect">
            <a:avLst/>
          </a:prstGeom>
          <a:noFill/>
          <a:ln/>
        </p:spPr>
        <p:txBody>
          <a:bodyPr wrap="none" lIns="0" tIns="0" rIns="0" bIns="0" rtlCol="0" anchor="t"/>
          <a:lstStyle/>
          <a:p>
            <a:pPr marL="0" indent="0" algn="l">
              <a:lnSpc>
                <a:spcPts val="1700"/>
              </a:lnSpc>
              <a:buNone/>
            </a:pPr>
            <a:r>
              <a:rPr lang="en-US">
                <a:solidFill>
                  <a:srgbClr val="15213F"/>
                </a:solidFill>
                <a:latin typeface="Roboto" pitchFamily="34" charset="0"/>
                <a:ea typeface="Roboto" pitchFamily="34" charset="-122"/>
                <a:cs typeface="Roboto" pitchFamily="34" charset="-120"/>
              </a:rPr>
              <a:t>This presentation outlines our interdisciplinary project on developing an innovative classroom monitoring system</a:t>
            </a:r>
            <a:r>
              <a:rPr lang="en-US" sz="1500">
                <a:solidFill>
                  <a:srgbClr val="15213F"/>
                </a:solidFill>
                <a:latin typeface="Roboto" pitchFamily="34" charset="0"/>
                <a:ea typeface="Roboto" pitchFamily="34" charset="-122"/>
                <a:cs typeface="Roboto" pitchFamily="34" charset="-120"/>
              </a:rPr>
              <a:t>.</a:t>
            </a:r>
            <a:endParaRPr lang="en-US" sz="1500"/>
          </a:p>
        </p:txBody>
      </p:sp>
      <p:sp>
        <p:nvSpPr>
          <p:cNvPr id="4" name="Shape 2"/>
          <p:cNvSpPr/>
          <p:nvPr/>
        </p:nvSpPr>
        <p:spPr>
          <a:xfrm>
            <a:off x="700921" y="1449705"/>
            <a:ext cx="15240" cy="6406396"/>
          </a:xfrm>
          <a:prstGeom prst="roundRect">
            <a:avLst>
              <a:gd name="adj" fmla="val 134624"/>
            </a:avLst>
          </a:prstGeom>
          <a:solidFill>
            <a:srgbClr val="CFD2D8"/>
          </a:solidFill>
          <a:ln/>
        </p:spPr>
      </p:sp>
      <p:sp>
        <p:nvSpPr>
          <p:cNvPr id="5" name="Shape 3"/>
          <p:cNvSpPr/>
          <p:nvPr/>
        </p:nvSpPr>
        <p:spPr>
          <a:xfrm>
            <a:off x="839510" y="1595914"/>
            <a:ext cx="410289" cy="15240"/>
          </a:xfrm>
          <a:prstGeom prst="roundRect">
            <a:avLst>
              <a:gd name="adj" fmla="val 134624"/>
            </a:avLst>
          </a:prstGeom>
          <a:solidFill>
            <a:srgbClr val="CFD2D8"/>
          </a:solidFill>
          <a:ln/>
        </p:spPr>
      </p:sp>
      <p:sp>
        <p:nvSpPr>
          <p:cNvPr id="6" name="Shape 4"/>
          <p:cNvSpPr/>
          <p:nvPr/>
        </p:nvSpPr>
        <p:spPr>
          <a:xfrm>
            <a:off x="547092" y="1449705"/>
            <a:ext cx="307658" cy="307658"/>
          </a:xfrm>
          <a:prstGeom prst="roundRect">
            <a:avLst>
              <a:gd name="adj" fmla="val 6669"/>
            </a:avLst>
          </a:prstGeom>
          <a:solidFill>
            <a:srgbClr val="E9ECF2"/>
          </a:solidFill>
          <a:ln/>
        </p:spPr>
      </p:sp>
      <p:pic>
        <p:nvPicPr>
          <p:cNvPr id="7" name="Image 0" descr="preencoded.png"/>
          <p:cNvPicPr>
            <a:picLocks noChangeAspect="1"/>
          </p:cNvPicPr>
          <p:nvPr/>
        </p:nvPicPr>
        <p:blipFill>
          <a:blip r:embed="rId3"/>
          <a:stretch>
            <a:fillRect/>
          </a:stretch>
        </p:blipFill>
        <p:spPr>
          <a:xfrm>
            <a:off x="598349" y="1475363"/>
            <a:ext cx="205145" cy="256342"/>
          </a:xfrm>
          <a:prstGeom prst="rect">
            <a:avLst/>
          </a:prstGeom>
        </p:spPr>
      </p:pic>
      <p:sp>
        <p:nvSpPr>
          <p:cNvPr id="8" name="Text 5"/>
          <p:cNvSpPr/>
          <p:nvPr/>
        </p:nvSpPr>
        <p:spPr>
          <a:xfrm>
            <a:off x="1384816" y="1496616"/>
            <a:ext cx="1709618" cy="213717"/>
          </a:xfrm>
          <a:prstGeom prst="rect">
            <a:avLst/>
          </a:prstGeom>
          <a:noFill/>
          <a:ln/>
        </p:spPr>
        <p:txBody>
          <a:bodyPr wrap="none" lIns="0" tIns="0" rIns="0" bIns="0" rtlCol="0" anchor="t"/>
          <a:lstStyle/>
          <a:p>
            <a:pPr marL="0" indent="0" algn="l">
              <a:lnSpc>
                <a:spcPts val="1650"/>
              </a:lnSpc>
              <a:buNone/>
            </a:pPr>
            <a:r>
              <a:rPr lang="en-US" sz="2000">
                <a:solidFill>
                  <a:srgbClr val="15213F"/>
                </a:solidFill>
                <a:latin typeface="Roboto Slab" pitchFamily="34" charset="0"/>
                <a:ea typeface="Roboto Slab" pitchFamily="34" charset="-122"/>
                <a:cs typeface="Roboto Slab" pitchFamily="34" charset="-120"/>
              </a:rPr>
              <a:t>Motivation</a:t>
            </a:r>
            <a:endParaRPr lang="en-US" sz="2000"/>
          </a:p>
        </p:txBody>
      </p:sp>
      <p:sp>
        <p:nvSpPr>
          <p:cNvPr id="10" name="Shape 7"/>
          <p:cNvSpPr/>
          <p:nvPr/>
        </p:nvSpPr>
        <p:spPr>
          <a:xfrm>
            <a:off x="839510" y="2430899"/>
            <a:ext cx="410289" cy="15240"/>
          </a:xfrm>
          <a:prstGeom prst="roundRect">
            <a:avLst>
              <a:gd name="adj" fmla="val 134624"/>
            </a:avLst>
          </a:prstGeom>
          <a:solidFill>
            <a:srgbClr val="CFD2D8"/>
          </a:solidFill>
          <a:ln/>
        </p:spPr>
      </p:sp>
      <p:sp>
        <p:nvSpPr>
          <p:cNvPr id="11" name="Shape 8"/>
          <p:cNvSpPr/>
          <p:nvPr/>
        </p:nvSpPr>
        <p:spPr>
          <a:xfrm>
            <a:off x="547092" y="2284690"/>
            <a:ext cx="307658" cy="307658"/>
          </a:xfrm>
          <a:prstGeom prst="roundRect">
            <a:avLst>
              <a:gd name="adj" fmla="val 6669"/>
            </a:avLst>
          </a:prstGeom>
          <a:solidFill>
            <a:srgbClr val="E9ECF2"/>
          </a:solidFill>
          <a:ln/>
        </p:spPr>
      </p:sp>
      <p:pic>
        <p:nvPicPr>
          <p:cNvPr id="12" name="Image 1" descr="preencoded.png"/>
          <p:cNvPicPr>
            <a:picLocks noChangeAspect="1"/>
          </p:cNvPicPr>
          <p:nvPr/>
        </p:nvPicPr>
        <p:blipFill>
          <a:blip r:embed="rId4"/>
          <a:stretch>
            <a:fillRect/>
          </a:stretch>
        </p:blipFill>
        <p:spPr>
          <a:xfrm>
            <a:off x="598349" y="2310348"/>
            <a:ext cx="205145" cy="256342"/>
          </a:xfrm>
          <a:prstGeom prst="rect">
            <a:avLst/>
          </a:prstGeom>
        </p:spPr>
      </p:pic>
      <p:sp>
        <p:nvSpPr>
          <p:cNvPr id="13" name="Text 9"/>
          <p:cNvSpPr/>
          <p:nvPr/>
        </p:nvSpPr>
        <p:spPr>
          <a:xfrm>
            <a:off x="1384816" y="2331601"/>
            <a:ext cx="1709618" cy="213717"/>
          </a:xfrm>
          <a:prstGeom prst="rect">
            <a:avLst/>
          </a:prstGeom>
          <a:noFill/>
          <a:ln/>
        </p:spPr>
        <p:txBody>
          <a:bodyPr wrap="none" lIns="0" tIns="0" rIns="0" bIns="0" rtlCol="0" anchor="t"/>
          <a:lstStyle/>
          <a:p>
            <a:pPr marL="0" indent="0" algn="l">
              <a:lnSpc>
                <a:spcPts val="1650"/>
              </a:lnSpc>
              <a:buNone/>
            </a:pPr>
            <a:r>
              <a:rPr lang="en-US" sz="2400">
                <a:solidFill>
                  <a:srgbClr val="15213F"/>
                </a:solidFill>
                <a:latin typeface="Roboto Slab" pitchFamily="34" charset="0"/>
                <a:ea typeface="Roboto Slab" pitchFamily="34" charset="-122"/>
                <a:cs typeface="Roboto Slab" pitchFamily="34" charset="-120"/>
              </a:rPr>
              <a:t>Introduction</a:t>
            </a:r>
            <a:endParaRPr lang="en-US" sz="2400"/>
          </a:p>
        </p:txBody>
      </p:sp>
      <p:sp>
        <p:nvSpPr>
          <p:cNvPr id="15" name="Shape 11"/>
          <p:cNvSpPr/>
          <p:nvPr/>
        </p:nvSpPr>
        <p:spPr>
          <a:xfrm>
            <a:off x="839510" y="3265884"/>
            <a:ext cx="410289" cy="15240"/>
          </a:xfrm>
          <a:prstGeom prst="roundRect">
            <a:avLst>
              <a:gd name="adj" fmla="val 134624"/>
            </a:avLst>
          </a:prstGeom>
          <a:solidFill>
            <a:srgbClr val="CFD2D8"/>
          </a:solidFill>
          <a:ln/>
        </p:spPr>
      </p:sp>
      <p:sp>
        <p:nvSpPr>
          <p:cNvPr id="16" name="Shape 12"/>
          <p:cNvSpPr/>
          <p:nvPr/>
        </p:nvSpPr>
        <p:spPr>
          <a:xfrm>
            <a:off x="547092" y="3119676"/>
            <a:ext cx="307658" cy="307658"/>
          </a:xfrm>
          <a:prstGeom prst="roundRect">
            <a:avLst>
              <a:gd name="adj" fmla="val 6669"/>
            </a:avLst>
          </a:prstGeom>
          <a:solidFill>
            <a:srgbClr val="E9ECF2"/>
          </a:solidFill>
          <a:ln/>
        </p:spPr>
      </p:sp>
      <p:pic>
        <p:nvPicPr>
          <p:cNvPr id="17" name="Image 2" descr="preencoded.png"/>
          <p:cNvPicPr>
            <a:picLocks noChangeAspect="1"/>
          </p:cNvPicPr>
          <p:nvPr/>
        </p:nvPicPr>
        <p:blipFill>
          <a:blip r:embed="rId5"/>
          <a:stretch>
            <a:fillRect/>
          </a:stretch>
        </p:blipFill>
        <p:spPr>
          <a:xfrm>
            <a:off x="598349" y="3145334"/>
            <a:ext cx="205145" cy="256342"/>
          </a:xfrm>
          <a:prstGeom prst="rect">
            <a:avLst/>
          </a:prstGeom>
        </p:spPr>
      </p:pic>
      <p:sp>
        <p:nvSpPr>
          <p:cNvPr id="18" name="Text 13"/>
          <p:cNvSpPr/>
          <p:nvPr/>
        </p:nvSpPr>
        <p:spPr>
          <a:xfrm>
            <a:off x="1384816" y="3166586"/>
            <a:ext cx="2408515" cy="213717"/>
          </a:xfrm>
          <a:prstGeom prst="rect">
            <a:avLst/>
          </a:prstGeom>
          <a:noFill/>
          <a:ln/>
        </p:spPr>
        <p:txBody>
          <a:bodyPr wrap="none" lIns="0" tIns="0" rIns="0" bIns="0" rtlCol="0" anchor="t"/>
          <a:lstStyle/>
          <a:p>
            <a:pPr marL="0" indent="0" algn="l">
              <a:lnSpc>
                <a:spcPts val="1650"/>
              </a:lnSpc>
              <a:buNone/>
            </a:pPr>
            <a:r>
              <a:rPr lang="en-US" sz="2400">
                <a:solidFill>
                  <a:srgbClr val="15213F"/>
                </a:solidFill>
                <a:latin typeface="Roboto Slab" pitchFamily="34" charset="0"/>
                <a:ea typeface="Roboto Slab" pitchFamily="34" charset="-122"/>
                <a:cs typeface="Roboto Slab" pitchFamily="34" charset="-120"/>
              </a:rPr>
              <a:t>Literature Survey &amp; Objectives</a:t>
            </a:r>
            <a:endParaRPr lang="en-US" sz="2400"/>
          </a:p>
        </p:txBody>
      </p:sp>
      <p:sp>
        <p:nvSpPr>
          <p:cNvPr id="20" name="Shape 15"/>
          <p:cNvSpPr/>
          <p:nvPr/>
        </p:nvSpPr>
        <p:spPr>
          <a:xfrm>
            <a:off x="839510" y="4100870"/>
            <a:ext cx="410289" cy="15240"/>
          </a:xfrm>
          <a:prstGeom prst="roundRect">
            <a:avLst>
              <a:gd name="adj" fmla="val 134624"/>
            </a:avLst>
          </a:prstGeom>
          <a:solidFill>
            <a:srgbClr val="CFD2D8"/>
          </a:solidFill>
          <a:ln/>
        </p:spPr>
      </p:sp>
      <p:sp>
        <p:nvSpPr>
          <p:cNvPr id="21" name="Shape 16"/>
          <p:cNvSpPr/>
          <p:nvPr/>
        </p:nvSpPr>
        <p:spPr>
          <a:xfrm>
            <a:off x="547092" y="3954661"/>
            <a:ext cx="307658" cy="307658"/>
          </a:xfrm>
          <a:prstGeom prst="roundRect">
            <a:avLst>
              <a:gd name="adj" fmla="val 6669"/>
            </a:avLst>
          </a:prstGeom>
          <a:solidFill>
            <a:srgbClr val="E9ECF2"/>
          </a:solidFill>
          <a:ln/>
        </p:spPr>
      </p:sp>
      <p:pic>
        <p:nvPicPr>
          <p:cNvPr id="22" name="Image 3" descr="preencoded.png"/>
          <p:cNvPicPr>
            <a:picLocks noChangeAspect="1"/>
          </p:cNvPicPr>
          <p:nvPr/>
        </p:nvPicPr>
        <p:blipFill>
          <a:blip r:embed="rId6"/>
          <a:stretch>
            <a:fillRect/>
          </a:stretch>
        </p:blipFill>
        <p:spPr>
          <a:xfrm>
            <a:off x="598349" y="3980319"/>
            <a:ext cx="205145" cy="256342"/>
          </a:xfrm>
          <a:prstGeom prst="rect">
            <a:avLst/>
          </a:prstGeom>
        </p:spPr>
      </p:pic>
      <p:sp>
        <p:nvSpPr>
          <p:cNvPr id="23" name="Text 17"/>
          <p:cNvSpPr/>
          <p:nvPr/>
        </p:nvSpPr>
        <p:spPr>
          <a:xfrm>
            <a:off x="1384816" y="4001572"/>
            <a:ext cx="1709618" cy="213717"/>
          </a:xfrm>
          <a:prstGeom prst="rect">
            <a:avLst/>
          </a:prstGeom>
          <a:noFill/>
          <a:ln/>
        </p:spPr>
        <p:txBody>
          <a:bodyPr wrap="none" lIns="0" tIns="0" rIns="0" bIns="0" rtlCol="0" anchor="t"/>
          <a:lstStyle/>
          <a:p>
            <a:pPr marL="0" indent="0" algn="l">
              <a:lnSpc>
                <a:spcPts val="1650"/>
              </a:lnSpc>
              <a:buNone/>
            </a:pPr>
            <a:r>
              <a:rPr lang="en-US" sz="2400">
                <a:solidFill>
                  <a:srgbClr val="15213F"/>
                </a:solidFill>
                <a:latin typeface="Roboto Slab" pitchFamily="34" charset="0"/>
                <a:ea typeface="Roboto Slab" pitchFamily="34" charset="-122"/>
                <a:cs typeface="Roboto Slab" pitchFamily="34" charset="-120"/>
              </a:rPr>
              <a:t>Methods &amp; Materials</a:t>
            </a:r>
            <a:endParaRPr lang="en-US" sz="2400"/>
          </a:p>
        </p:txBody>
      </p:sp>
      <p:sp>
        <p:nvSpPr>
          <p:cNvPr id="25" name="Shape 19"/>
          <p:cNvSpPr/>
          <p:nvPr/>
        </p:nvSpPr>
        <p:spPr>
          <a:xfrm>
            <a:off x="839510" y="4935855"/>
            <a:ext cx="410289" cy="15240"/>
          </a:xfrm>
          <a:prstGeom prst="roundRect">
            <a:avLst>
              <a:gd name="adj" fmla="val 134624"/>
            </a:avLst>
          </a:prstGeom>
          <a:solidFill>
            <a:srgbClr val="CFD2D8"/>
          </a:solidFill>
          <a:ln/>
        </p:spPr>
      </p:sp>
      <p:sp>
        <p:nvSpPr>
          <p:cNvPr id="26" name="Shape 20"/>
          <p:cNvSpPr/>
          <p:nvPr/>
        </p:nvSpPr>
        <p:spPr>
          <a:xfrm>
            <a:off x="547092" y="4789646"/>
            <a:ext cx="307658" cy="307658"/>
          </a:xfrm>
          <a:prstGeom prst="roundRect">
            <a:avLst>
              <a:gd name="adj" fmla="val 6669"/>
            </a:avLst>
          </a:prstGeom>
          <a:solidFill>
            <a:srgbClr val="E9ECF2"/>
          </a:solidFill>
          <a:ln/>
        </p:spPr>
      </p:sp>
      <p:pic>
        <p:nvPicPr>
          <p:cNvPr id="27" name="Image 4" descr="preencoded.png"/>
          <p:cNvPicPr>
            <a:picLocks noChangeAspect="1"/>
          </p:cNvPicPr>
          <p:nvPr/>
        </p:nvPicPr>
        <p:blipFill>
          <a:blip r:embed="rId7"/>
          <a:stretch>
            <a:fillRect/>
          </a:stretch>
        </p:blipFill>
        <p:spPr>
          <a:xfrm>
            <a:off x="598349" y="4815304"/>
            <a:ext cx="205145" cy="256342"/>
          </a:xfrm>
          <a:prstGeom prst="rect">
            <a:avLst/>
          </a:prstGeom>
        </p:spPr>
      </p:pic>
      <p:sp>
        <p:nvSpPr>
          <p:cNvPr id="28" name="Text 21"/>
          <p:cNvSpPr/>
          <p:nvPr/>
        </p:nvSpPr>
        <p:spPr>
          <a:xfrm>
            <a:off x="1384816" y="4836557"/>
            <a:ext cx="1709618" cy="213717"/>
          </a:xfrm>
          <a:prstGeom prst="rect">
            <a:avLst/>
          </a:prstGeom>
          <a:noFill/>
          <a:ln/>
        </p:spPr>
        <p:txBody>
          <a:bodyPr wrap="none" lIns="0" tIns="0" rIns="0" bIns="0" rtlCol="0" anchor="t"/>
          <a:lstStyle/>
          <a:p>
            <a:pPr marL="0" indent="0" algn="l">
              <a:lnSpc>
                <a:spcPts val="1650"/>
              </a:lnSpc>
              <a:buNone/>
            </a:pPr>
            <a:r>
              <a:rPr lang="en-US" sz="2400">
                <a:solidFill>
                  <a:srgbClr val="15213F"/>
                </a:solidFill>
                <a:latin typeface="Roboto Slab" pitchFamily="34" charset="0"/>
                <a:ea typeface="Roboto Slab" pitchFamily="34" charset="-122"/>
                <a:cs typeface="Roboto Slab" pitchFamily="34" charset="-120"/>
              </a:rPr>
              <a:t>Experimental Setup</a:t>
            </a:r>
            <a:endParaRPr lang="en-US" sz="2400"/>
          </a:p>
        </p:txBody>
      </p:sp>
      <p:sp>
        <p:nvSpPr>
          <p:cNvPr id="30" name="Shape 23"/>
          <p:cNvSpPr/>
          <p:nvPr/>
        </p:nvSpPr>
        <p:spPr>
          <a:xfrm>
            <a:off x="839510" y="5770840"/>
            <a:ext cx="410289" cy="15240"/>
          </a:xfrm>
          <a:prstGeom prst="roundRect">
            <a:avLst>
              <a:gd name="adj" fmla="val 134624"/>
            </a:avLst>
          </a:prstGeom>
          <a:solidFill>
            <a:srgbClr val="CFD2D8"/>
          </a:solidFill>
          <a:ln/>
        </p:spPr>
      </p:sp>
      <p:sp>
        <p:nvSpPr>
          <p:cNvPr id="31" name="Shape 24"/>
          <p:cNvSpPr/>
          <p:nvPr/>
        </p:nvSpPr>
        <p:spPr>
          <a:xfrm>
            <a:off x="547092" y="5624632"/>
            <a:ext cx="307658" cy="307658"/>
          </a:xfrm>
          <a:prstGeom prst="roundRect">
            <a:avLst>
              <a:gd name="adj" fmla="val 6669"/>
            </a:avLst>
          </a:prstGeom>
          <a:solidFill>
            <a:srgbClr val="E9ECF2"/>
          </a:solidFill>
          <a:ln/>
        </p:spPr>
      </p:sp>
      <p:pic>
        <p:nvPicPr>
          <p:cNvPr id="32" name="Image 5" descr="preencoded.png"/>
          <p:cNvPicPr>
            <a:picLocks noChangeAspect="1"/>
          </p:cNvPicPr>
          <p:nvPr/>
        </p:nvPicPr>
        <p:blipFill>
          <a:blip r:embed="rId8"/>
          <a:stretch>
            <a:fillRect/>
          </a:stretch>
        </p:blipFill>
        <p:spPr>
          <a:xfrm>
            <a:off x="598349" y="5650290"/>
            <a:ext cx="205145" cy="256342"/>
          </a:xfrm>
          <a:prstGeom prst="rect">
            <a:avLst/>
          </a:prstGeom>
        </p:spPr>
      </p:pic>
      <p:sp>
        <p:nvSpPr>
          <p:cNvPr id="33" name="Text 25"/>
          <p:cNvSpPr/>
          <p:nvPr/>
        </p:nvSpPr>
        <p:spPr>
          <a:xfrm>
            <a:off x="1384816" y="5671542"/>
            <a:ext cx="1709618" cy="213717"/>
          </a:xfrm>
          <a:prstGeom prst="rect">
            <a:avLst/>
          </a:prstGeom>
          <a:noFill/>
          <a:ln/>
        </p:spPr>
        <p:txBody>
          <a:bodyPr wrap="none" lIns="0" tIns="0" rIns="0" bIns="0" rtlCol="0" anchor="t"/>
          <a:lstStyle/>
          <a:p>
            <a:pPr marL="0" indent="0" algn="l">
              <a:lnSpc>
                <a:spcPts val="1650"/>
              </a:lnSpc>
              <a:buNone/>
            </a:pPr>
            <a:r>
              <a:rPr lang="en-US" sz="2400">
                <a:solidFill>
                  <a:srgbClr val="15213F"/>
                </a:solidFill>
                <a:latin typeface="Roboto Slab" pitchFamily="34" charset="0"/>
                <a:ea typeface="Roboto Slab" pitchFamily="34" charset="-122"/>
                <a:cs typeface="Roboto Slab" pitchFamily="34" charset="-120"/>
              </a:rPr>
              <a:t>System Flow Chart</a:t>
            </a:r>
            <a:endParaRPr lang="en-US" sz="2400"/>
          </a:p>
        </p:txBody>
      </p:sp>
      <p:sp>
        <p:nvSpPr>
          <p:cNvPr id="35" name="Shape 27"/>
          <p:cNvSpPr/>
          <p:nvPr/>
        </p:nvSpPr>
        <p:spPr>
          <a:xfrm>
            <a:off x="839510" y="6605826"/>
            <a:ext cx="410289" cy="15240"/>
          </a:xfrm>
          <a:prstGeom prst="roundRect">
            <a:avLst>
              <a:gd name="adj" fmla="val 134624"/>
            </a:avLst>
          </a:prstGeom>
          <a:solidFill>
            <a:srgbClr val="CFD2D8"/>
          </a:solidFill>
          <a:ln/>
        </p:spPr>
      </p:sp>
      <p:sp>
        <p:nvSpPr>
          <p:cNvPr id="36" name="Shape 28"/>
          <p:cNvSpPr/>
          <p:nvPr/>
        </p:nvSpPr>
        <p:spPr>
          <a:xfrm>
            <a:off x="547092" y="6459617"/>
            <a:ext cx="307658" cy="307658"/>
          </a:xfrm>
          <a:prstGeom prst="roundRect">
            <a:avLst>
              <a:gd name="adj" fmla="val 6669"/>
            </a:avLst>
          </a:prstGeom>
          <a:solidFill>
            <a:srgbClr val="E9ECF2"/>
          </a:solidFill>
          <a:ln/>
        </p:spPr>
      </p:sp>
      <p:pic>
        <p:nvPicPr>
          <p:cNvPr id="37" name="Image 6" descr="preencoded.png"/>
          <p:cNvPicPr>
            <a:picLocks noChangeAspect="1"/>
          </p:cNvPicPr>
          <p:nvPr/>
        </p:nvPicPr>
        <p:blipFill>
          <a:blip r:embed="rId9"/>
          <a:stretch>
            <a:fillRect/>
          </a:stretch>
        </p:blipFill>
        <p:spPr>
          <a:xfrm>
            <a:off x="598349" y="6485275"/>
            <a:ext cx="205145" cy="256342"/>
          </a:xfrm>
          <a:prstGeom prst="rect">
            <a:avLst/>
          </a:prstGeom>
        </p:spPr>
      </p:pic>
      <p:sp>
        <p:nvSpPr>
          <p:cNvPr id="38" name="Text 29"/>
          <p:cNvSpPr/>
          <p:nvPr/>
        </p:nvSpPr>
        <p:spPr>
          <a:xfrm>
            <a:off x="1401961" y="6506528"/>
            <a:ext cx="1709618" cy="213717"/>
          </a:xfrm>
          <a:prstGeom prst="rect">
            <a:avLst/>
          </a:prstGeom>
          <a:noFill/>
          <a:ln/>
        </p:spPr>
        <p:txBody>
          <a:bodyPr wrap="none" lIns="0" tIns="0" rIns="0" bIns="0" rtlCol="0" anchor="t"/>
          <a:lstStyle/>
          <a:p>
            <a:pPr marL="0" indent="0" algn="l">
              <a:lnSpc>
                <a:spcPts val="1650"/>
              </a:lnSpc>
              <a:buNone/>
            </a:pPr>
            <a:r>
              <a:rPr lang="en-US" sz="2400">
                <a:solidFill>
                  <a:srgbClr val="15213F"/>
                </a:solidFill>
                <a:latin typeface="Roboto Slab" pitchFamily="34" charset="0"/>
                <a:ea typeface="Roboto Slab" pitchFamily="34" charset="-122"/>
                <a:cs typeface="Roboto Slab" pitchFamily="34" charset="-120"/>
              </a:rPr>
              <a:t>Progress Made</a:t>
            </a:r>
            <a:endParaRPr lang="en-US" sz="2400"/>
          </a:p>
        </p:txBody>
      </p:sp>
      <p:sp>
        <p:nvSpPr>
          <p:cNvPr id="40" name="Shape 31"/>
          <p:cNvSpPr/>
          <p:nvPr/>
        </p:nvSpPr>
        <p:spPr>
          <a:xfrm>
            <a:off x="839510" y="7440811"/>
            <a:ext cx="410289" cy="15240"/>
          </a:xfrm>
          <a:prstGeom prst="roundRect">
            <a:avLst>
              <a:gd name="adj" fmla="val 134624"/>
            </a:avLst>
          </a:prstGeom>
          <a:solidFill>
            <a:srgbClr val="CFD2D8"/>
          </a:solidFill>
          <a:ln/>
        </p:spPr>
      </p:sp>
      <p:sp>
        <p:nvSpPr>
          <p:cNvPr id="41" name="Shape 32"/>
          <p:cNvSpPr/>
          <p:nvPr/>
        </p:nvSpPr>
        <p:spPr>
          <a:xfrm>
            <a:off x="547092" y="7294602"/>
            <a:ext cx="307658" cy="307658"/>
          </a:xfrm>
          <a:prstGeom prst="roundRect">
            <a:avLst>
              <a:gd name="adj" fmla="val 6669"/>
            </a:avLst>
          </a:prstGeom>
          <a:solidFill>
            <a:srgbClr val="E9ECF2"/>
          </a:solidFill>
          <a:ln/>
        </p:spPr>
      </p:sp>
      <p:pic>
        <p:nvPicPr>
          <p:cNvPr id="42" name="Image 7" descr="preencoded.png"/>
          <p:cNvPicPr>
            <a:picLocks noChangeAspect="1"/>
          </p:cNvPicPr>
          <p:nvPr/>
        </p:nvPicPr>
        <p:blipFill>
          <a:blip r:embed="rId10"/>
          <a:stretch>
            <a:fillRect/>
          </a:stretch>
        </p:blipFill>
        <p:spPr>
          <a:xfrm>
            <a:off x="598349" y="7320260"/>
            <a:ext cx="205145" cy="256342"/>
          </a:xfrm>
          <a:prstGeom prst="rect">
            <a:avLst/>
          </a:prstGeom>
        </p:spPr>
      </p:pic>
      <p:sp>
        <p:nvSpPr>
          <p:cNvPr id="43" name="Text 33"/>
          <p:cNvSpPr/>
          <p:nvPr/>
        </p:nvSpPr>
        <p:spPr>
          <a:xfrm>
            <a:off x="1384816" y="7341513"/>
            <a:ext cx="1984058" cy="213717"/>
          </a:xfrm>
          <a:prstGeom prst="rect">
            <a:avLst/>
          </a:prstGeom>
          <a:noFill/>
          <a:ln/>
        </p:spPr>
        <p:txBody>
          <a:bodyPr wrap="none" lIns="0" tIns="0" rIns="0" bIns="0" rtlCol="0" anchor="t"/>
          <a:lstStyle/>
          <a:p>
            <a:pPr marL="0" indent="0" algn="l">
              <a:lnSpc>
                <a:spcPts val="1650"/>
              </a:lnSpc>
              <a:buNone/>
            </a:pPr>
            <a:r>
              <a:rPr lang="en-US" sz="2400">
                <a:solidFill>
                  <a:srgbClr val="15213F"/>
                </a:solidFill>
                <a:latin typeface="Roboto Slab" pitchFamily="34" charset="0"/>
                <a:ea typeface="Roboto Slab" pitchFamily="34" charset="-122"/>
                <a:cs typeface="Roboto Slab" pitchFamily="34" charset="-120"/>
              </a:rPr>
              <a:t>Conclusion &amp; References</a:t>
            </a:r>
            <a:endParaRPr 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8753" y="413385"/>
            <a:ext cx="10875764" cy="609957"/>
          </a:xfrm>
          <a:prstGeom prst="rect">
            <a:avLst/>
          </a:prstGeom>
          <a:noFill/>
          <a:ln/>
        </p:spPr>
        <p:txBody>
          <a:bodyPr wrap="none" lIns="0" tIns="0" rIns="0" bIns="0" rtlCol="0" anchor="t"/>
          <a:lstStyle/>
          <a:p>
            <a:pPr marL="0" indent="0" algn="l">
              <a:lnSpc>
                <a:spcPts val="4800"/>
              </a:lnSpc>
              <a:buNone/>
            </a:pPr>
            <a:r>
              <a:rPr lang="en-US" sz="2800">
                <a:solidFill>
                  <a:srgbClr val="3257B8"/>
                </a:solidFill>
                <a:latin typeface="Roboto Slab" pitchFamily="34" charset="0"/>
                <a:ea typeface="Roboto Slab" pitchFamily="34" charset="-122"/>
                <a:cs typeface="Roboto Slab" pitchFamily="34" charset="-120"/>
              </a:rPr>
              <a:t>Motivation: Enhancing Classroom Engagement</a:t>
            </a:r>
            <a:endParaRPr lang="en-US" sz="2800"/>
          </a:p>
        </p:txBody>
      </p:sp>
      <p:sp>
        <p:nvSpPr>
          <p:cNvPr id="3" name="Text 1"/>
          <p:cNvSpPr/>
          <p:nvPr/>
        </p:nvSpPr>
        <p:spPr>
          <a:xfrm>
            <a:off x="774675" y="1372436"/>
            <a:ext cx="13068776" cy="937260"/>
          </a:xfrm>
          <a:prstGeom prst="rect">
            <a:avLst/>
          </a:prstGeom>
          <a:noFill/>
          <a:ln/>
        </p:spPr>
        <p:txBody>
          <a:bodyPr wrap="square" lIns="0" tIns="0" rIns="0" bIns="0" rtlCol="0" anchor="t"/>
          <a:lstStyle/>
          <a:p>
            <a:pPr marL="0" indent="0" algn="l">
              <a:lnSpc>
                <a:spcPts val="2450"/>
              </a:lnSpc>
              <a:buNone/>
            </a:pPr>
            <a:r>
              <a:rPr lang="en-US">
                <a:solidFill>
                  <a:srgbClr val="15213F"/>
                </a:solidFill>
                <a:latin typeface="Roboto" pitchFamily="34" charset="0"/>
                <a:ea typeface="Roboto" pitchFamily="34" charset="-122"/>
                <a:cs typeface="Roboto" pitchFamily="34" charset="-120"/>
              </a:rPr>
              <a:t>This project is motivated by the desire to provide educators with an objective, real-time tool to observe student engagement. Traditional classroom teaching faces challenges in ensuring that students remain attentive engage during lectures. Teachers cannot track individual engagement in large classrooms. Students often get distracted (mobiles, side talks, drowsiness).</a:t>
            </a:r>
            <a:endParaRPr lang="en-US"/>
          </a:p>
        </p:txBody>
      </p:sp>
      <p:sp>
        <p:nvSpPr>
          <p:cNvPr id="4" name="Shape 2"/>
          <p:cNvSpPr/>
          <p:nvPr/>
        </p:nvSpPr>
        <p:spPr>
          <a:xfrm>
            <a:off x="561183" y="2692479"/>
            <a:ext cx="12273872" cy="1255990"/>
          </a:xfrm>
          <a:prstGeom prst="roundRect">
            <a:avLst>
              <a:gd name="adj" fmla="val 2331"/>
            </a:avLst>
          </a:prstGeom>
          <a:solidFill>
            <a:srgbClr val="FBFCFE"/>
          </a:solidFill>
          <a:ln w="22860">
            <a:solidFill>
              <a:srgbClr val="CFD2D8"/>
            </a:solidFill>
            <a:prstDash val="solid"/>
          </a:ln>
        </p:spPr>
      </p:sp>
      <p:sp>
        <p:nvSpPr>
          <p:cNvPr id="5" name="Shape 3"/>
          <p:cNvSpPr/>
          <p:nvPr/>
        </p:nvSpPr>
        <p:spPr>
          <a:xfrm>
            <a:off x="561182" y="2697421"/>
            <a:ext cx="195143" cy="1210270"/>
          </a:xfrm>
          <a:prstGeom prst="roundRect">
            <a:avLst>
              <a:gd name="adj" fmla="val 949"/>
            </a:avLst>
          </a:prstGeom>
          <a:solidFill>
            <a:srgbClr val="E9ECF2"/>
          </a:solidFill>
          <a:ln/>
        </p:spPr>
      </p:sp>
      <p:sp>
        <p:nvSpPr>
          <p:cNvPr id="6" name="Text 4"/>
          <p:cNvSpPr/>
          <p:nvPr/>
        </p:nvSpPr>
        <p:spPr>
          <a:xfrm>
            <a:off x="1067389" y="2912031"/>
            <a:ext cx="12632769" cy="390525"/>
          </a:xfrm>
          <a:prstGeom prst="rect">
            <a:avLst/>
          </a:prstGeom>
          <a:noFill/>
          <a:ln/>
        </p:spPr>
        <p:txBody>
          <a:bodyPr wrap="none" lIns="0" tIns="0" rIns="0" bIns="0" rtlCol="0" anchor="t"/>
          <a:lstStyle/>
          <a:p>
            <a:pPr marL="0" indent="0" algn="l">
              <a:lnSpc>
                <a:spcPts val="3050"/>
              </a:lnSpc>
              <a:buNone/>
            </a:pPr>
            <a:r>
              <a:rPr lang="en-US" sz="1900" b="1">
                <a:solidFill>
                  <a:srgbClr val="15213F"/>
                </a:solidFill>
                <a:latin typeface="Roboto" pitchFamily="34" charset="0"/>
                <a:ea typeface="Roboto" pitchFamily="34" charset="-122"/>
                <a:cs typeface="Roboto" pitchFamily="34" charset="-120"/>
              </a:rPr>
              <a:t>Subjective Observation</a:t>
            </a:r>
            <a:endParaRPr lang="en-US" sz="1900"/>
          </a:p>
        </p:txBody>
      </p:sp>
      <p:sp>
        <p:nvSpPr>
          <p:cNvPr id="7" name="Text 5"/>
          <p:cNvSpPr/>
          <p:nvPr/>
        </p:nvSpPr>
        <p:spPr>
          <a:xfrm>
            <a:off x="1193959" y="3419594"/>
            <a:ext cx="12632769" cy="312420"/>
          </a:xfrm>
          <a:prstGeom prst="rect">
            <a:avLst/>
          </a:prstGeom>
          <a:noFill/>
          <a:ln/>
        </p:spPr>
        <p:txBody>
          <a:bodyPr wrap="none" lIns="0" tIns="0" rIns="0" bIns="0" rtlCol="0" anchor="t"/>
          <a:lstStyle/>
          <a:p>
            <a:pPr marL="0" indent="0" algn="l">
              <a:lnSpc>
                <a:spcPts val="2450"/>
              </a:lnSpc>
              <a:buNone/>
            </a:pPr>
            <a:r>
              <a:rPr lang="en-US" sz="1600">
                <a:solidFill>
                  <a:srgbClr val="15213F"/>
                </a:solidFill>
                <a:latin typeface="Roboto" pitchFamily="34" charset="0"/>
                <a:ea typeface="Roboto" pitchFamily="34" charset="-122"/>
                <a:cs typeface="Roboto" pitchFamily="34" charset="-120"/>
              </a:rPr>
              <a:t>Teachers often struggle to monitor every student's attention level simultaneously, leading to potential biases or missed cues.</a:t>
            </a:r>
            <a:endParaRPr lang="en-US" sz="1600"/>
          </a:p>
        </p:txBody>
      </p:sp>
      <p:sp>
        <p:nvSpPr>
          <p:cNvPr id="8" name="Shape 6"/>
          <p:cNvSpPr/>
          <p:nvPr/>
        </p:nvSpPr>
        <p:spPr>
          <a:xfrm>
            <a:off x="774675" y="4168021"/>
            <a:ext cx="12368992" cy="1210270"/>
          </a:xfrm>
          <a:prstGeom prst="roundRect">
            <a:avLst>
              <a:gd name="adj" fmla="val 2331"/>
            </a:avLst>
          </a:prstGeom>
          <a:solidFill>
            <a:srgbClr val="FBFCFE"/>
          </a:solidFill>
          <a:ln w="22860">
            <a:solidFill>
              <a:srgbClr val="CFD2D8"/>
            </a:solidFill>
            <a:prstDash val="solid"/>
          </a:ln>
        </p:spPr>
      </p:sp>
      <p:sp>
        <p:nvSpPr>
          <p:cNvPr id="9" name="Shape 7"/>
          <p:cNvSpPr/>
          <p:nvPr/>
        </p:nvSpPr>
        <p:spPr>
          <a:xfrm>
            <a:off x="774675" y="4145161"/>
            <a:ext cx="195143" cy="1210270"/>
          </a:xfrm>
          <a:prstGeom prst="roundRect">
            <a:avLst>
              <a:gd name="adj" fmla="val 949"/>
            </a:avLst>
          </a:prstGeom>
          <a:solidFill>
            <a:srgbClr val="E9ECF2"/>
          </a:solidFill>
          <a:ln/>
        </p:spPr>
      </p:sp>
      <p:sp>
        <p:nvSpPr>
          <p:cNvPr id="10" name="Text 8"/>
          <p:cNvSpPr/>
          <p:nvPr/>
        </p:nvSpPr>
        <p:spPr>
          <a:xfrm>
            <a:off x="1193959" y="4349889"/>
            <a:ext cx="12339995" cy="390525"/>
          </a:xfrm>
          <a:prstGeom prst="rect">
            <a:avLst/>
          </a:prstGeom>
          <a:noFill/>
          <a:ln/>
        </p:spPr>
        <p:txBody>
          <a:bodyPr wrap="none" lIns="0" tIns="0" rIns="0" bIns="0" rtlCol="0" anchor="t"/>
          <a:lstStyle/>
          <a:p>
            <a:pPr marL="0" indent="0" algn="l">
              <a:lnSpc>
                <a:spcPts val="3050"/>
              </a:lnSpc>
              <a:buNone/>
            </a:pPr>
            <a:r>
              <a:rPr lang="en-US" sz="1900" b="1">
                <a:solidFill>
                  <a:srgbClr val="15213F"/>
                </a:solidFill>
                <a:latin typeface="Roboto" pitchFamily="34" charset="0"/>
                <a:ea typeface="Roboto" pitchFamily="34" charset="-122"/>
                <a:cs typeface="Roboto" pitchFamily="34" charset="-120"/>
              </a:rPr>
              <a:t>Lag in Intervention</a:t>
            </a:r>
            <a:endParaRPr lang="en-US" sz="1900"/>
          </a:p>
        </p:txBody>
      </p:sp>
      <p:sp>
        <p:nvSpPr>
          <p:cNvPr id="11" name="Text 9"/>
          <p:cNvSpPr/>
          <p:nvPr/>
        </p:nvSpPr>
        <p:spPr>
          <a:xfrm>
            <a:off x="1486733" y="4870728"/>
            <a:ext cx="12339995" cy="312420"/>
          </a:xfrm>
          <a:prstGeom prst="rect">
            <a:avLst/>
          </a:prstGeom>
          <a:noFill/>
          <a:ln/>
        </p:spPr>
        <p:txBody>
          <a:bodyPr wrap="none" lIns="0" tIns="0" rIns="0" bIns="0" rtlCol="0" anchor="t"/>
          <a:lstStyle/>
          <a:p>
            <a:pPr marL="0" indent="0" algn="l">
              <a:lnSpc>
                <a:spcPts val="2450"/>
              </a:lnSpc>
              <a:buNone/>
            </a:pPr>
            <a:r>
              <a:rPr lang="en-US" sz="1600">
                <a:solidFill>
                  <a:srgbClr val="15213F"/>
                </a:solidFill>
                <a:latin typeface="Roboto" pitchFamily="34" charset="0"/>
                <a:ea typeface="Roboto" pitchFamily="34" charset="-122"/>
                <a:cs typeface="Roboto" pitchFamily="34" charset="-120"/>
              </a:rPr>
              <a:t>By the time a teacher identifies a disengaged student, valuable learning moments may have already passed.</a:t>
            </a:r>
            <a:endParaRPr lang="en-US" sz="1600"/>
          </a:p>
        </p:txBody>
      </p:sp>
      <p:sp>
        <p:nvSpPr>
          <p:cNvPr id="12" name="Shape 10"/>
          <p:cNvSpPr/>
          <p:nvPr/>
        </p:nvSpPr>
        <p:spPr>
          <a:xfrm>
            <a:off x="969818" y="5597843"/>
            <a:ext cx="12368993" cy="1255990"/>
          </a:xfrm>
          <a:prstGeom prst="roundRect">
            <a:avLst>
              <a:gd name="adj" fmla="val 2331"/>
            </a:avLst>
          </a:prstGeom>
          <a:solidFill>
            <a:srgbClr val="FBFCFE"/>
          </a:solidFill>
          <a:ln w="22860">
            <a:solidFill>
              <a:srgbClr val="CFD2D8"/>
            </a:solidFill>
            <a:prstDash val="solid"/>
          </a:ln>
        </p:spPr>
        <p:txBody>
          <a:bodyPr/>
          <a:lstStyle/>
          <a:p>
            <a:endParaRPr lang="en-IN"/>
          </a:p>
        </p:txBody>
      </p:sp>
      <p:sp>
        <p:nvSpPr>
          <p:cNvPr id="13" name="Shape 11"/>
          <p:cNvSpPr/>
          <p:nvPr/>
        </p:nvSpPr>
        <p:spPr>
          <a:xfrm>
            <a:off x="969818" y="5619155"/>
            <a:ext cx="195143" cy="1210270"/>
          </a:xfrm>
          <a:prstGeom prst="roundRect">
            <a:avLst>
              <a:gd name="adj" fmla="val 949"/>
            </a:avLst>
          </a:prstGeom>
          <a:solidFill>
            <a:srgbClr val="E9ECF2"/>
          </a:solidFill>
          <a:ln/>
        </p:spPr>
      </p:sp>
      <p:sp>
        <p:nvSpPr>
          <p:cNvPr id="14" name="Text 12"/>
          <p:cNvSpPr/>
          <p:nvPr/>
        </p:nvSpPr>
        <p:spPr>
          <a:xfrm>
            <a:off x="1486733" y="5796793"/>
            <a:ext cx="12047220" cy="390525"/>
          </a:xfrm>
          <a:prstGeom prst="rect">
            <a:avLst/>
          </a:prstGeom>
          <a:noFill/>
          <a:ln/>
        </p:spPr>
        <p:txBody>
          <a:bodyPr wrap="none" lIns="0" tIns="0" rIns="0" bIns="0" rtlCol="0" anchor="t"/>
          <a:lstStyle/>
          <a:p>
            <a:pPr marL="0" indent="0" algn="l">
              <a:lnSpc>
                <a:spcPts val="3050"/>
              </a:lnSpc>
              <a:buNone/>
            </a:pPr>
            <a:r>
              <a:rPr lang="en-US" sz="1900" b="1">
                <a:solidFill>
                  <a:srgbClr val="15213F"/>
                </a:solidFill>
                <a:latin typeface="Roboto" pitchFamily="34" charset="0"/>
                <a:ea typeface="Roboto" pitchFamily="34" charset="-122"/>
                <a:cs typeface="Roboto" pitchFamily="34" charset="-120"/>
              </a:rPr>
              <a:t>Passive Learning</a:t>
            </a:r>
            <a:endParaRPr lang="en-US" sz="1900"/>
          </a:p>
        </p:txBody>
      </p:sp>
      <p:sp>
        <p:nvSpPr>
          <p:cNvPr id="15" name="Text 13"/>
          <p:cNvSpPr/>
          <p:nvPr/>
        </p:nvSpPr>
        <p:spPr>
          <a:xfrm>
            <a:off x="1779508" y="6321862"/>
            <a:ext cx="12047220" cy="312420"/>
          </a:xfrm>
          <a:prstGeom prst="rect">
            <a:avLst/>
          </a:prstGeom>
          <a:noFill/>
          <a:ln/>
        </p:spPr>
        <p:txBody>
          <a:bodyPr wrap="none" lIns="0" tIns="0" rIns="0" bIns="0" rtlCol="0" anchor="t"/>
          <a:lstStyle/>
          <a:p>
            <a:pPr marL="0" indent="0" algn="l">
              <a:lnSpc>
                <a:spcPts val="2450"/>
              </a:lnSpc>
              <a:buNone/>
            </a:pPr>
            <a:r>
              <a:rPr lang="en-US" sz="1600">
                <a:solidFill>
                  <a:srgbClr val="15213F"/>
                </a:solidFill>
                <a:latin typeface="Roboto" pitchFamily="34" charset="0"/>
                <a:ea typeface="Roboto" pitchFamily="34" charset="-122"/>
                <a:cs typeface="Roboto" pitchFamily="34" charset="-120"/>
              </a:rPr>
              <a:t>This reduces attention, lowers retention of knowledge, and creates a gap between teaching and actual understanding.</a:t>
            </a:r>
            <a:endParaRPr lang="en-US" sz="1600"/>
          </a:p>
        </p:txBody>
      </p:sp>
      <p:sp>
        <p:nvSpPr>
          <p:cNvPr id="16" name="Text 14"/>
          <p:cNvSpPr/>
          <p:nvPr/>
        </p:nvSpPr>
        <p:spPr>
          <a:xfrm>
            <a:off x="757952" y="7070288"/>
            <a:ext cx="13068776" cy="624840"/>
          </a:xfrm>
          <a:prstGeom prst="rect">
            <a:avLst/>
          </a:prstGeom>
          <a:noFill/>
          <a:ln/>
        </p:spPr>
        <p:txBody>
          <a:bodyPr wrap="square" lIns="0" tIns="0" rIns="0" bIns="0" rtlCol="0" anchor="t"/>
          <a:lstStyle/>
          <a:p>
            <a:pPr marL="0" indent="0" algn="l">
              <a:lnSpc>
                <a:spcPts val="2450"/>
              </a:lnSpc>
              <a:buNone/>
            </a:pPr>
            <a:r>
              <a:rPr lang="en-US">
                <a:solidFill>
                  <a:srgbClr val="15213F"/>
                </a:solidFill>
                <a:latin typeface="Roboto" pitchFamily="34" charset="0"/>
                <a:ea typeface="Roboto" pitchFamily="34" charset="-122"/>
                <a:cs typeface="Roboto" pitchFamily="34" charset="-120"/>
              </a:rPr>
              <a:t>Addressing these challenges can lead to more dynamic, responsive, and ultimately more effective teaching environments, benefiting both instructors and students.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3765" y="374427"/>
            <a:ext cx="8670608" cy="463868"/>
          </a:xfrm>
          <a:prstGeom prst="rect">
            <a:avLst/>
          </a:prstGeom>
          <a:noFill/>
          <a:ln/>
        </p:spPr>
        <p:txBody>
          <a:bodyPr wrap="none" lIns="0" tIns="0" rIns="0" bIns="0" rtlCol="0" anchor="t"/>
          <a:lstStyle/>
          <a:p>
            <a:pPr marL="0" indent="0" algn="l">
              <a:lnSpc>
                <a:spcPts val="3650"/>
              </a:lnSpc>
              <a:buNone/>
            </a:pPr>
            <a:r>
              <a:rPr lang="en-US" sz="2800" dirty="0">
                <a:solidFill>
                  <a:srgbClr val="3257B8"/>
                </a:solidFill>
                <a:latin typeface="Roboto Slab" pitchFamily="34" charset="0"/>
                <a:ea typeface="Roboto Slab" pitchFamily="34" charset="-122"/>
                <a:cs typeface="Roboto Slab" pitchFamily="34" charset="-120"/>
              </a:rPr>
              <a:t>Introduction to the Smart Classroom Monitoring System</a:t>
            </a:r>
            <a:endParaRPr lang="en-US" sz="2800" dirty="0"/>
          </a:p>
        </p:txBody>
      </p:sp>
      <p:sp>
        <p:nvSpPr>
          <p:cNvPr id="4" name="Text 2"/>
          <p:cNvSpPr/>
          <p:nvPr/>
        </p:nvSpPr>
        <p:spPr>
          <a:xfrm>
            <a:off x="774859" y="1084097"/>
            <a:ext cx="13269396" cy="950119"/>
          </a:xfrm>
          <a:prstGeom prst="rect">
            <a:avLst/>
          </a:prstGeom>
          <a:noFill/>
          <a:ln/>
        </p:spPr>
        <p:txBody>
          <a:bodyPr wrap="square" lIns="0" tIns="0" rIns="0" bIns="0" rtlCol="0" anchor="t"/>
          <a:lstStyle/>
          <a:p>
            <a:pPr marL="0" indent="0" algn="l">
              <a:lnSpc>
                <a:spcPts val="1850"/>
              </a:lnSpc>
              <a:buNone/>
            </a:pPr>
            <a:r>
              <a:rPr lang="en-US" sz="1600">
                <a:solidFill>
                  <a:srgbClr val="15213F"/>
                </a:solidFill>
                <a:latin typeface="Roboto" pitchFamily="34" charset="0"/>
                <a:ea typeface="Roboto" pitchFamily="34" charset="-122"/>
                <a:cs typeface="Roboto" pitchFamily="34" charset="-120"/>
              </a:rPr>
              <a:t>The core principle involves capturing student video feeds and processing them to extract head-pose, eye gaze data to reflect a student's attention level. This data is then interpreted to infer attention. When disengagement is detected, the system triggers alerts, offering a proactive approach to classroom management.</a:t>
            </a:r>
            <a:endParaRPr lang="en-US" sz="1600"/>
          </a:p>
        </p:txBody>
      </p:sp>
      <p:sp>
        <p:nvSpPr>
          <p:cNvPr id="5" name="Text 3"/>
          <p:cNvSpPr/>
          <p:nvPr/>
        </p:nvSpPr>
        <p:spPr>
          <a:xfrm>
            <a:off x="593765" y="3265765"/>
            <a:ext cx="6540341" cy="237530"/>
          </a:xfrm>
          <a:prstGeom prst="rect">
            <a:avLst/>
          </a:prstGeom>
          <a:noFill/>
          <a:ln/>
        </p:spPr>
        <p:txBody>
          <a:bodyPr wrap="none" lIns="0" tIns="0" rIns="0" bIns="0" rtlCol="0" anchor="t"/>
          <a:lstStyle/>
          <a:p>
            <a:pPr marL="0" indent="0" algn="l">
              <a:lnSpc>
                <a:spcPts val="1850"/>
              </a:lnSpc>
              <a:buNone/>
            </a:pPr>
            <a:endParaRPr lang="en-US" sz="1150"/>
          </a:p>
        </p:txBody>
      </p:sp>
      <p:pic>
        <p:nvPicPr>
          <p:cNvPr id="6" name="Image 0" descr="preencoded.png"/>
          <p:cNvPicPr>
            <a:picLocks noChangeAspect="1"/>
          </p:cNvPicPr>
          <p:nvPr/>
        </p:nvPicPr>
        <p:blipFill>
          <a:blip r:embed="rId3"/>
          <a:stretch>
            <a:fillRect/>
          </a:stretch>
        </p:blipFill>
        <p:spPr>
          <a:xfrm>
            <a:off x="1374265" y="2408396"/>
            <a:ext cx="4722770" cy="3984784"/>
          </a:xfrm>
          <a:prstGeom prst="rect">
            <a:avLst/>
          </a:prstGeom>
        </p:spPr>
      </p:pic>
      <p:sp>
        <p:nvSpPr>
          <p:cNvPr id="7" name="Shape 4"/>
          <p:cNvSpPr/>
          <p:nvPr/>
        </p:nvSpPr>
        <p:spPr>
          <a:xfrm>
            <a:off x="7503914" y="2215396"/>
            <a:ext cx="6540341" cy="1745694"/>
          </a:xfrm>
          <a:prstGeom prst="roundRect">
            <a:avLst>
              <a:gd name="adj" fmla="val 1276"/>
            </a:avLst>
          </a:prstGeom>
          <a:solidFill>
            <a:srgbClr val="E9ECF2"/>
          </a:solidFill>
          <a:ln/>
        </p:spPr>
      </p:sp>
      <p:sp>
        <p:nvSpPr>
          <p:cNvPr id="8" name="Shape 5"/>
          <p:cNvSpPr/>
          <p:nvPr/>
        </p:nvSpPr>
        <p:spPr>
          <a:xfrm>
            <a:off x="7652266" y="2363748"/>
            <a:ext cx="445294" cy="445294"/>
          </a:xfrm>
          <a:prstGeom prst="roundRect">
            <a:avLst>
              <a:gd name="adj" fmla="val 20532694"/>
            </a:avLst>
          </a:prstGeom>
          <a:solidFill>
            <a:srgbClr val="FCEC99"/>
          </a:solidFill>
          <a:ln/>
        </p:spPr>
      </p:sp>
      <p:pic>
        <p:nvPicPr>
          <p:cNvPr id="9" name="Image 1" descr="preencoded.png"/>
          <p:cNvPicPr>
            <a:picLocks noChangeAspect="1"/>
          </p:cNvPicPr>
          <p:nvPr/>
        </p:nvPicPr>
        <p:blipFill>
          <a:blip r:embed="rId4"/>
          <a:stretch>
            <a:fillRect/>
          </a:stretch>
        </p:blipFill>
        <p:spPr>
          <a:xfrm>
            <a:off x="7774662" y="2461141"/>
            <a:ext cx="200382" cy="250508"/>
          </a:xfrm>
          <a:prstGeom prst="rect">
            <a:avLst/>
          </a:prstGeom>
        </p:spPr>
      </p:pic>
      <p:sp>
        <p:nvSpPr>
          <p:cNvPr id="10" name="Text 6"/>
          <p:cNvSpPr/>
          <p:nvPr/>
        </p:nvSpPr>
        <p:spPr>
          <a:xfrm>
            <a:off x="7652266" y="2900589"/>
            <a:ext cx="1855827" cy="231934"/>
          </a:xfrm>
          <a:prstGeom prst="rect">
            <a:avLst/>
          </a:prstGeom>
          <a:noFill/>
          <a:ln/>
        </p:spPr>
        <p:txBody>
          <a:bodyPr wrap="none" lIns="0" tIns="0" rIns="0" bIns="0" rtlCol="0" anchor="t"/>
          <a:lstStyle/>
          <a:p>
            <a:pPr marL="0" indent="0" algn="l">
              <a:lnSpc>
                <a:spcPts val="1800"/>
              </a:lnSpc>
              <a:buNone/>
            </a:pPr>
            <a:r>
              <a:rPr lang="en-US" sz="1450" b="1">
                <a:solidFill>
                  <a:srgbClr val="15213F"/>
                </a:solidFill>
                <a:latin typeface="Roboto Slab" pitchFamily="34" charset="0"/>
                <a:ea typeface="Roboto Slab" pitchFamily="34" charset="-122"/>
                <a:cs typeface="Roboto Slab" pitchFamily="34" charset="-120"/>
              </a:rPr>
              <a:t>CSE Contribution</a:t>
            </a:r>
            <a:endParaRPr lang="en-US" sz="1450" b="1"/>
          </a:p>
        </p:txBody>
      </p:sp>
      <p:sp>
        <p:nvSpPr>
          <p:cNvPr id="11" name="Text 7"/>
          <p:cNvSpPr/>
          <p:nvPr/>
        </p:nvSpPr>
        <p:spPr>
          <a:xfrm>
            <a:off x="7652266" y="3202625"/>
            <a:ext cx="6243638" cy="475059"/>
          </a:xfrm>
          <a:prstGeom prst="rect">
            <a:avLst/>
          </a:prstGeom>
          <a:noFill/>
          <a:ln/>
        </p:spPr>
        <p:txBody>
          <a:bodyPr wrap="square" lIns="0" tIns="0" rIns="0" bIns="0" rtlCol="0" anchor="t"/>
          <a:lstStyle/>
          <a:p>
            <a:pPr marL="0" indent="0" algn="l">
              <a:lnSpc>
                <a:spcPts val="1850"/>
              </a:lnSpc>
              <a:buNone/>
            </a:pPr>
            <a:r>
              <a:rPr lang="en-US" sz="1400">
                <a:solidFill>
                  <a:srgbClr val="15213F"/>
                </a:solidFill>
                <a:latin typeface="Roboto" pitchFamily="34" charset="0"/>
                <a:ea typeface="Roboto" pitchFamily="34" charset="-122"/>
                <a:cs typeface="Roboto" pitchFamily="34" charset="-120"/>
              </a:rPr>
              <a:t>Development of robust computer vision algorithms for real-time head-pose &amp; face orientation detection and attention inference. Includes data logging and dashboard creation.</a:t>
            </a:r>
            <a:endParaRPr lang="en-US" sz="1400"/>
          </a:p>
        </p:txBody>
      </p:sp>
      <p:sp>
        <p:nvSpPr>
          <p:cNvPr id="12" name="Shape 8"/>
          <p:cNvSpPr/>
          <p:nvPr/>
        </p:nvSpPr>
        <p:spPr>
          <a:xfrm>
            <a:off x="7503914" y="4246887"/>
            <a:ext cx="6540341" cy="1745694"/>
          </a:xfrm>
          <a:prstGeom prst="roundRect">
            <a:avLst>
              <a:gd name="adj" fmla="val 1276"/>
            </a:avLst>
          </a:prstGeom>
          <a:solidFill>
            <a:srgbClr val="E9ECF2"/>
          </a:solidFill>
          <a:ln/>
        </p:spPr>
        <p:txBody>
          <a:bodyPr/>
          <a:lstStyle/>
          <a:p>
            <a:endParaRPr lang="en-IN"/>
          </a:p>
        </p:txBody>
      </p:sp>
      <p:sp>
        <p:nvSpPr>
          <p:cNvPr id="13" name="Shape 9"/>
          <p:cNvSpPr/>
          <p:nvPr/>
        </p:nvSpPr>
        <p:spPr>
          <a:xfrm>
            <a:off x="7652206" y="4320648"/>
            <a:ext cx="445294" cy="445294"/>
          </a:xfrm>
          <a:prstGeom prst="roundRect">
            <a:avLst>
              <a:gd name="adj" fmla="val 20532694"/>
            </a:avLst>
          </a:prstGeom>
          <a:solidFill>
            <a:srgbClr val="F9D933"/>
          </a:solidFill>
          <a:ln/>
        </p:spPr>
      </p:sp>
      <p:pic>
        <p:nvPicPr>
          <p:cNvPr id="14" name="Image 2" descr="preencoded.png"/>
          <p:cNvPicPr>
            <a:picLocks noChangeAspect="1"/>
          </p:cNvPicPr>
          <p:nvPr/>
        </p:nvPicPr>
        <p:blipFill>
          <a:blip r:embed="rId5"/>
          <a:stretch>
            <a:fillRect/>
          </a:stretch>
        </p:blipFill>
        <p:spPr>
          <a:xfrm>
            <a:off x="7774662" y="4456609"/>
            <a:ext cx="200382" cy="200382"/>
          </a:xfrm>
          <a:prstGeom prst="rect">
            <a:avLst/>
          </a:prstGeom>
        </p:spPr>
      </p:pic>
      <p:sp>
        <p:nvSpPr>
          <p:cNvPr id="15" name="Text 10"/>
          <p:cNvSpPr/>
          <p:nvPr/>
        </p:nvSpPr>
        <p:spPr>
          <a:xfrm>
            <a:off x="7652266" y="4827431"/>
            <a:ext cx="1855827" cy="231934"/>
          </a:xfrm>
          <a:prstGeom prst="rect">
            <a:avLst/>
          </a:prstGeom>
          <a:noFill/>
          <a:ln/>
        </p:spPr>
        <p:txBody>
          <a:bodyPr wrap="none" lIns="0" tIns="0" rIns="0" bIns="0" rtlCol="0" anchor="t"/>
          <a:lstStyle/>
          <a:p>
            <a:pPr marL="0" indent="0" algn="l">
              <a:lnSpc>
                <a:spcPts val="1800"/>
              </a:lnSpc>
              <a:buNone/>
            </a:pPr>
            <a:r>
              <a:rPr lang="en-US" sz="1450" b="1">
                <a:solidFill>
                  <a:srgbClr val="15213F"/>
                </a:solidFill>
                <a:latin typeface="Roboto Slab" pitchFamily="34" charset="0"/>
                <a:ea typeface="Roboto Slab" pitchFamily="34" charset="-122"/>
                <a:cs typeface="Roboto Slab" pitchFamily="34" charset="-120"/>
              </a:rPr>
              <a:t>ENTC Contribution</a:t>
            </a:r>
            <a:endParaRPr lang="en-US" sz="1450" b="1"/>
          </a:p>
        </p:txBody>
      </p:sp>
      <p:sp>
        <p:nvSpPr>
          <p:cNvPr id="16" name="Text 11"/>
          <p:cNvSpPr/>
          <p:nvPr/>
        </p:nvSpPr>
        <p:spPr>
          <a:xfrm>
            <a:off x="7652266" y="5119734"/>
            <a:ext cx="6243638" cy="475059"/>
          </a:xfrm>
          <a:prstGeom prst="rect">
            <a:avLst/>
          </a:prstGeom>
          <a:noFill/>
          <a:ln/>
        </p:spPr>
        <p:txBody>
          <a:bodyPr wrap="square" lIns="0" tIns="0" rIns="0" bIns="0" rtlCol="0" anchor="t"/>
          <a:lstStyle/>
          <a:p>
            <a:pPr marL="0" indent="0" algn="l">
              <a:lnSpc>
                <a:spcPts val="1850"/>
              </a:lnSpc>
              <a:buNone/>
            </a:pPr>
            <a:r>
              <a:rPr lang="en-US" sz="1400">
                <a:solidFill>
                  <a:srgbClr val="15213F"/>
                </a:solidFill>
                <a:latin typeface="Roboto" pitchFamily="34" charset="0"/>
                <a:ea typeface="Roboto" pitchFamily="34" charset="-122"/>
                <a:cs typeface="Roboto" pitchFamily="34" charset="-120"/>
              </a:rPr>
              <a:t>Hardware integration, sensor interfacing (LEDs, Notification), power management, and ensuring signal integrity to avoid electromagnetic interference.</a:t>
            </a:r>
            <a:endParaRPr lang="en-US" sz="1400"/>
          </a:p>
        </p:txBody>
      </p:sp>
      <p:sp>
        <p:nvSpPr>
          <p:cNvPr id="17" name="Text 12"/>
          <p:cNvSpPr/>
          <p:nvPr/>
        </p:nvSpPr>
        <p:spPr>
          <a:xfrm>
            <a:off x="7503914" y="6022062"/>
            <a:ext cx="6540341" cy="237530"/>
          </a:xfrm>
          <a:prstGeom prst="rect">
            <a:avLst/>
          </a:prstGeom>
          <a:noFill/>
          <a:ln/>
        </p:spPr>
        <p:txBody>
          <a:bodyPr wrap="none" lIns="0" tIns="0" rIns="0" bIns="0" rtlCol="0" anchor="t"/>
          <a:lstStyle/>
          <a:p>
            <a:pPr marL="0" indent="0" algn="l">
              <a:lnSpc>
                <a:spcPts val="1850"/>
              </a:lnSpc>
              <a:buNone/>
            </a:pPr>
            <a:endParaRPr lang="en-US" sz="1150"/>
          </a:p>
        </p:txBody>
      </p:sp>
      <p:sp>
        <p:nvSpPr>
          <p:cNvPr id="18" name="Text 13"/>
          <p:cNvSpPr/>
          <p:nvPr/>
        </p:nvSpPr>
        <p:spPr>
          <a:xfrm>
            <a:off x="774859" y="7078373"/>
            <a:ext cx="12573151" cy="475059"/>
          </a:xfrm>
          <a:prstGeom prst="rect">
            <a:avLst/>
          </a:prstGeom>
          <a:noFill/>
          <a:ln/>
        </p:spPr>
        <p:txBody>
          <a:bodyPr wrap="square" lIns="0" tIns="0" rIns="0" bIns="0" rtlCol="0" anchor="t"/>
          <a:lstStyle/>
          <a:p>
            <a:pPr marL="0" indent="0" algn="l">
              <a:lnSpc>
                <a:spcPts val="1850"/>
              </a:lnSpc>
              <a:buNone/>
            </a:pPr>
            <a:r>
              <a:rPr lang="en-US" sz="1600">
                <a:solidFill>
                  <a:srgbClr val="15213F"/>
                </a:solidFill>
                <a:latin typeface="Roboto" pitchFamily="34" charset="0"/>
                <a:ea typeface="Roboto" pitchFamily="34" charset="-122"/>
                <a:cs typeface="Roboto" pitchFamily="34" charset="-120"/>
              </a:rPr>
              <a:t>This integration results in a complete system capable of both intelligent analysis and tangible, immediate feedback within the classroom.</a:t>
            </a:r>
            <a:endParaRPr 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358026"/>
            <a:ext cx="8734187" cy="620078"/>
          </a:xfrm>
          <a:prstGeom prst="rect">
            <a:avLst/>
          </a:prstGeom>
          <a:noFill/>
          <a:ln/>
        </p:spPr>
        <p:txBody>
          <a:bodyPr wrap="none" lIns="0" tIns="0" rIns="0" bIns="0" rtlCol="0" anchor="t"/>
          <a:lstStyle/>
          <a:p>
            <a:pPr marL="0" indent="0" algn="l">
              <a:lnSpc>
                <a:spcPts val="4850"/>
              </a:lnSpc>
              <a:buNone/>
            </a:pPr>
            <a:r>
              <a:rPr lang="en-US" sz="2800">
                <a:solidFill>
                  <a:srgbClr val="3257B8"/>
                </a:solidFill>
                <a:latin typeface="Roboto Slab" pitchFamily="34" charset="0"/>
                <a:ea typeface="Roboto Slab" pitchFamily="34" charset="-122"/>
                <a:cs typeface="Roboto Slab" pitchFamily="34" charset="-120"/>
              </a:rPr>
              <a:t>Literature Survey &amp; Project Objectives</a:t>
            </a:r>
            <a:endParaRPr lang="en-US" sz="2800"/>
          </a:p>
        </p:txBody>
      </p:sp>
      <p:sp>
        <p:nvSpPr>
          <p:cNvPr id="3" name="Text 1"/>
          <p:cNvSpPr/>
          <p:nvPr/>
        </p:nvSpPr>
        <p:spPr>
          <a:xfrm>
            <a:off x="793789" y="1481162"/>
            <a:ext cx="13042821" cy="1162862"/>
          </a:xfrm>
          <a:prstGeom prst="rect">
            <a:avLst/>
          </a:prstGeom>
          <a:noFill/>
          <a:ln/>
        </p:spPr>
        <p:txBody>
          <a:bodyPr wrap="square" lIns="0" tIns="0" rIns="0" bIns="0" rtlCol="0" anchor="t"/>
          <a:lstStyle/>
          <a:p>
            <a:pPr marL="0" indent="0" algn="l">
              <a:lnSpc>
                <a:spcPts val="2500"/>
              </a:lnSpc>
              <a:buNone/>
            </a:pPr>
            <a:r>
              <a:rPr lang="en-US" dirty="0">
                <a:solidFill>
                  <a:srgbClr val="15213F"/>
                </a:solidFill>
                <a:latin typeface="Roboto" pitchFamily="34" charset="0"/>
                <a:ea typeface="Roboto" pitchFamily="34" charset="-122"/>
                <a:cs typeface="Roboto" pitchFamily="34" charset="-120"/>
              </a:rPr>
              <a:t>Existing research in student attention detection often relies on intrusive sensors, expensive hardware, or complex deep learning models requiring significant computational resources. While some studies explore head-pose estimation, few provide a holistic, real-time, and low-cost solution with immediate physical feedback for the teacher.</a:t>
            </a:r>
          </a:p>
          <a:p>
            <a:pPr marL="285750" indent="-285750">
              <a:lnSpc>
                <a:spcPts val="2500"/>
              </a:lnSpc>
              <a:buFont typeface="Arial" panose="020B0604020202020204" pitchFamily="34" charset="0"/>
              <a:buChar char="•"/>
            </a:pPr>
            <a:r>
              <a:rPr lang="en-US" b="1" dirty="0"/>
              <a:t>Das, R.Dev, S. (2025): </a:t>
            </a:r>
            <a:r>
              <a:rPr lang="en-US" dirty="0"/>
              <a:t>Optimizing student engagement detection using facial and behavioral features</a:t>
            </a:r>
          </a:p>
          <a:p>
            <a:pPr marL="285750" indent="-285750">
              <a:lnSpc>
                <a:spcPts val="2500"/>
              </a:lnSpc>
              <a:buFont typeface="Arial" panose="020B0604020202020204" pitchFamily="34" charset="0"/>
              <a:buChar char="•"/>
            </a:pPr>
            <a:r>
              <a:rPr lang="en-US" b="1" dirty="0"/>
              <a:t>Naveen A.; JaccMandava A. (2025) :</a:t>
            </a:r>
            <a:r>
              <a:rPr lang="en-US" dirty="0"/>
              <a:t>Detection of Student Engagement Feature via emotion recognition.</a:t>
            </a:r>
          </a:p>
        </p:txBody>
      </p:sp>
      <p:sp>
        <p:nvSpPr>
          <p:cNvPr id="4" name="Shape 2"/>
          <p:cNvSpPr/>
          <p:nvPr/>
        </p:nvSpPr>
        <p:spPr>
          <a:xfrm>
            <a:off x="817234" y="3832566"/>
            <a:ext cx="13042821" cy="3343751"/>
          </a:xfrm>
          <a:prstGeom prst="roundRect">
            <a:avLst>
              <a:gd name="adj" fmla="val 890"/>
            </a:avLst>
          </a:prstGeom>
          <a:solidFill>
            <a:srgbClr val="E9ECF2"/>
          </a:solidFill>
          <a:ln/>
        </p:spPr>
        <p:txBody>
          <a:bodyPr/>
          <a:lstStyle/>
          <a:p>
            <a:endParaRPr lang="en-IN"/>
          </a:p>
        </p:txBody>
      </p:sp>
      <p:sp>
        <p:nvSpPr>
          <p:cNvPr id="5" name="Shape 3"/>
          <p:cNvSpPr/>
          <p:nvPr/>
        </p:nvSpPr>
        <p:spPr>
          <a:xfrm>
            <a:off x="782358" y="3737770"/>
            <a:ext cx="6521410" cy="3343751"/>
          </a:xfrm>
          <a:prstGeom prst="roundRect">
            <a:avLst>
              <a:gd name="adj" fmla="val 890"/>
            </a:avLst>
          </a:prstGeom>
          <a:solidFill>
            <a:srgbClr val="F2F2F2"/>
          </a:solidFill>
          <a:ln/>
        </p:spPr>
        <p:txBody>
          <a:bodyPr/>
          <a:lstStyle/>
          <a:p>
            <a:endParaRPr lang="en-IN" dirty="0"/>
          </a:p>
        </p:txBody>
      </p:sp>
      <p:sp>
        <p:nvSpPr>
          <p:cNvPr id="6" name="Text 4"/>
          <p:cNvSpPr/>
          <p:nvPr/>
        </p:nvSpPr>
        <p:spPr>
          <a:xfrm>
            <a:off x="1003580" y="3778186"/>
            <a:ext cx="6124694" cy="396954"/>
          </a:xfrm>
          <a:prstGeom prst="rect">
            <a:avLst/>
          </a:prstGeom>
          <a:noFill/>
          <a:ln/>
        </p:spPr>
        <p:txBody>
          <a:bodyPr wrap="none" lIns="0" tIns="0" rIns="0" bIns="0" rtlCol="0" anchor="t"/>
          <a:lstStyle/>
          <a:p>
            <a:pPr marL="0" indent="0" algn="l">
              <a:lnSpc>
                <a:spcPts val="3100"/>
              </a:lnSpc>
              <a:buNone/>
            </a:pPr>
            <a:r>
              <a:rPr lang="en-US" b="1" u="sng" dirty="0">
                <a:solidFill>
                  <a:srgbClr val="000000"/>
                </a:solidFill>
                <a:latin typeface="Roboto" pitchFamily="34" charset="0"/>
                <a:ea typeface="Roboto" pitchFamily="34" charset="-122"/>
                <a:cs typeface="Roboto" pitchFamily="34" charset="-120"/>
              </a:rPr>
              <a:t>Gaps in Current Literature:</a:t>
            </a:r>
            <a:endParaRPr lang="en-US" dirty="0"/>
          </a:p>
        </p:txBody>
      </p:sp>
      <p:sp>
        <p:nvSpPr>
          <p:cNvPr id="7" name="Text 5"/>
          <p:cNvSpPr/>
          <p:nvPr/>
        </p:nvSpPr>
        <p:spPr>
          <a:xfrm>
            <a:off x="1003580" y="4288010"/>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000000"/>
                </a:solidFill>
                <a:latin typeface="Roboto" pitchFamily="34" charset="0"/>
                <a:ea typeface="Roboto" pitchFamily="34" charset="-122"/>
                <a:cs typeface="Roboto" pitchFamily="34" charset="-120"/>
              </a:rPr>
              <a:t>Lack of low-cost, real-time integrated solutions.</a:t>
            </a:r>
            <a:endParaRPr lang="en-US" dirty="0"/>
          </a:p>
        </p:txBody>
      </p:sp>
      <p:sp>
        <p:nvSpPr>
          <p:cNvPr id="8" name="Text 6"/>
          <p:cNvSpPr/>
          <p:nvPr/>
        </p:nvSpPr>
        <p:spPr>
          <a:xfrm>
            <a:off x="992147" y="4809042"/>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dirty="0">
                <a:solidFill>
                  <a:srgbClr val="000000"/>
                </a:solidFill>
                <a:latin typeface="Roboto" pitchFamily="34" charset="0"/>
                <a:ea typeface="Roboto" pitchFamily="34" charset="-122"/>
                <a:cs typeface="Roboto" pitchFamily="34" charset="-120"/>
              </a:rPr>
              <a:t>Reliance on high-end computing resources (e.g., cloud AI servers).</a:t>
            </a:r>
            <a:endParaRPr lang="en-US" dirty="0"/>
          </a:p>
        </p:txBody>
      </p:sp>
      <p:sp>
        <p:nvSpPr>
          <p:cNvPr id="9" name="Text 7"/>
          <p:cNvSpPr/>
          <p:nvPr/>
        </p:nvSpPr>
        <p:spPr>
          <a:xfrm>
            <a:off x="980716" y="5727186"/>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000000"/>
                </a:solidFill>
                <a:latin typeface="Roboto" pitchFamily="34" charset="0"/>
                <a:ea typeface="Roboto" pitchFamily="34" charset="-122"/>
                <a:cs typeface="Roboto" pitchFamily="34" charset="-120"/>
              </a:rPr>
              <a:t>Limited practical,  lack of monitoring and feedback.</a:t>
            </a:r>
            <a:endParaRPr lang="en-US" dirty="0"/>
          </a:p>
        </p:txBody>
      </p:sp>
      <p:sp>
        <p:nvSpPr>
          <p:cNvPr id="10" name="Text 8"/>
          <p:cNvSpPr/>
          <p:nvPr/>
        </p:nvSpPr>
        <p:spPr>
          <a:xfrm>
            <a:off x="1003580" y="6271470"/>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dirty="0">
                <a:solidFill>
                  <a:srgbClr val="000000"/>
                </a:solidFill>
                <a:latin typeface="Roboto" pitchFamily="34" charset="0"/>
                <a:ea typeface="Roboto" pitchFamily="34" charset="-122"/>
                <a:cs typeface="Roboto" pitchFamily="34" charset="-120"/>
              </a:rPr>
              <a:t>Research often focuses on performance outcomes, not classroom engagement</a:t>
            </a:r>
            <a:endParaRPr lang="en-US" dirty="0"/>
          </a:p>
        </p:txBody>
      </p:sp>
      <p:sp>
        <p:nvSpPr>
          <p:cNvPr id="11" name="Shape 9"/>
          <p:cNvSpPr/>
          <p:nvPr/>
        </p:nvSpPr>
        <p:spPr>
          <a:xfrm>
            <a:off x="7361506" y="3737769"/>
            <a:ext cx="6521410" cy="3343751"/>
          </a:xfrm>
          <a:prstGeom prst="rect">
            <a:avLst/>
          </a:prstGeom>
          <a:solidFill>
            <a:srgbClr val="F2F2F2"/>
          </a:solidFill>
          <a:ln/>
        </p:spPr>
        <p:txBody>
          <a:bodyPr/>
          <a:lstStyle/>
          <a:p>
            <a:endParaRPr lang="en-IN"/>
          </a:p>
        </p:txBody>
      </p:sp>
      <p:sp>
        <p:nvSpPr>
          <p:cNvPr id="12" name="Shape 10"/>
          <p:cNvSpPr/>
          <p:nvPr/>
        </p:nvSpPr>
        <p:spPr>
          <a:xfrm>
            <a:off x="7292341" y="3737770"/>
            <a:ext cx="45722" cy="3343750"/>
          </a:xfrm>
          <a:prstGeom prst="roundRect">
            <a:avLst>
              <a:gd name="adj" fmla="val 130232"/>
            </a:avLst>
          </a:prstGeom>
          <a:solidFill>
            <a:srgbClr val="D8D8D8"/>
          </a:solidFill>
          <a:ln/>
        </p:spPr>
      </p:sp>
      <p:sp>
        <p:nvSpPr>
          <p:cNvPr id="13" name="Text 11"/>
          <p:cNvSpPr/>
          <p:nvPr/>
        </p:nvSpPr>
        <p:spPr>
          <a:xfrm>
            <a:off x="7524990" y="3811130"/>
            <a:ext cx="6124694" cy="396954"/>
          </a:xfrm>
          <a:prstGeom prst="rect">
            <a:avLst/>
          </a:prstGeom>
          <a:noFill/>
          <a:ln/>
        </p:spPr>
        <p:txBody>
          <a:bodyPr wrap="none" lIns="0" tIns="0" rIns="0" bIns="0" rtlCol="0" anchor="t"/>
          <a:lstStyle/>
          <a:p>
            <a:pPr marL="0" indent="0" algn="l">
              <a:lnSpc>
                <a:spcPts val="3100"/>
              </a:lnSpc>
              <a:buNone/>
            </a:pPr>
            <a:r>
              <a:rPr lang="en-US" b="1" u="sng" dirty="0">
                <a:solidFill>
                  <a:srgbClr val="000000"/>
                </a:solidFill>
                <a:latin typeface="Roboto" pitchFamily="34" charset="0"/>
                <a:ea typeface="Roboto" pitchFamily="34" charset="-122"/>
                <a:cs typeface="Roboto" pitchFamily="34" charset="-120"/>
              </a:rPr>
              <a:t>Project Objectives:</a:t>
            </a:r>
            <a:endParaRPr lang="en-US" dirty="0"/>
          </a:p>
        </p:txBody>
      </p:sp>
      <p:sp>
        <p:nvSpPr>
          <p:cNvPr id="14" name="Text 12"/>
          <p:cNvSpPr/>
          <p:nvPr/>
        </p:nvSpPr>
        <p:spPr>
          <a:xfrm>
            <a:off x="7502126" y="4242401"/>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dirty="0">
                <a:solidFill>
                  <a:srgbClr val="000000"/>
                </a:solidFill>
                <a:latin typeface="Roboto" pitchFamily="34" charset="0"/>
                <a:ea typeface="Roboto" pitchFamily="34" charset="-122"/>
                <a:cs typeface="Roboto" pitchFamily="34" charset="-120"/>
              </a:rPr>
              <a:t>Develop a real-time monitoring system using Raspberry Pi and a camera module.</a:t>
            </a:r>
            <a:endParaRPr lang="en-US" dirty="0"/>
          </a:p>
        </p:txBody>
      </p:sp>
      <p:sp>
        <p:nvSpPr>
          <p:cNvPr id="15" name="Text 13"/>
          <p:cNvSpPr/>
          <p:nvPr/>
        </p:nvSpPr>
        <p:spPr>
          <a:xfrm>
            <a:off x="7502126" y="4849544"/>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000000"/>
                </a:solidFill>
                <a:latin typeface="Roboto" pitchFamily="34" charset="0"/>
                <a:ea typeface="Roboto" pitchFamily="34" charset="-122"/>
                <a:cs typeface="Roboto" pitchFamily="34" charset="-120"/>
              </a:rPr>
              <a:t>To minimize manual monitoring (Human-work)</a:t>
            </a:r>
            <a:endParaRPr lang="en-US" dirty="0"/>
          </a:p>
        </p:txBody>
      </p:sp>
      <p:sp>
        <p:nvSpPr>
          <p:cNvPr id="16" name="Text 14"/>
          <p:cNvSpPr/>
          <p:nvPr/>
        </p:nvSpPr>
        <p:spPr>
          <a:xfrm>
            <a:off x="7513559" y="5409646"/>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dirty="0">
                <a:solidFill>
                  <a:srgbClr val="000000"/>
                </a:solidFill>
                <a:latin typeface="Roboto" pitchFamily="34" charset="0"/>
                <a:ea typeface="Roboto" pitchFamily="34" charset="-122"/>
                <a:cs typeface="Roboto" pitchFamily="34" charset="-120"/>
              </a:rPr>
              <a:t>Design and integrate an Arduino-based physical alert system (LED/Notification).</a:t>
            </a:r>
            <a:endParaRPr lang="en-US" dirty="0"/>
          </a:p>
        </p:txBody>
      </p:sp>
      <p:sp>
        <p:nvSpPr>
          <p:cNvPr id="17" name="Text 15"/>
          <p:cNvSpPr/>
          <p:nvPr/>
        </p:nvSpPr>
        <p:spPr>
          <a:xfrm>
            <a:off x="7502126" y="6113359"/>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dirty="0">
                <a:solidFill>
                  <a:srgbClr val="000000"/>
                </a:solidFill>
                <a:latin typeface="Roboto" pitchFamily="34" charset="0"/>
                <a:ea typeface="Roboto" pitchFamily="34" charset="-122"/>
                <a:cs typeface="Roboto" pitchFamily="34" charset="-120"/>
              </a:rPr>
              <a:t>To support adaptive teaching methods by identifying when and where students lose focus.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4121" y="274324"/>
            <a:ext cx="5623203" cy="456367"/>
          </a:xfrm>
          <a:prstGeom prst="rect">
            <a:avLst/>
          </a:prstGeom>
          <a:noFill/>
          <a:ln/>
        </p:spPr>
        <p:txBody>
          <a:bodyPr wrap="none" lIns="0" tIns="0" rIns="0" bIns="0" rtlCol="0" anchor="t"/>
          <a:lstStyle/>
          <a:p>
            <a:pPr marL="0" indent="0" algn="l">
              <a:lnSpc>
                <a:spcPts val="3550"/>
              </a:lnSpc>
              <a:buNone/>
            </a:pPr>
            <a:r>
              <a:rPr lang="en-US" sz="2800">
                <a:solidFill>
                  <a:srgbClr val="204C8E"/>
                </a:solidFill>
                <a:latin typeface="Roboto Slab" pitchFamily="34" charset="0"/>
                <a:ea typeface="Roboto Slab" pitchFamily="34" charset="-122"/>
                <a:cs typeface="Roboto Slab" pitchFamily="34" charset="-120"/>
              </a:rPr>
              <a:t>Methods and Materials Required</a:t>
            </a:r>
            <a:endParaRPr lang="en-US" sz="2800"/>
          </a:p>
        </p:txBody>
      </p:sp>
      <p:sp>
        <p:nvSpPr>
          <p:cNvPr id="3" name="Text 1"/>
          <p:cNvSpPr/>
          <p:nvPr/>
        </p:nvSpPr>
        <p:spPr>
          <a:xfrm>
            <a:off x="584121" y="934974"/>
            <a:ext cx="13462159" cy="467439"/>
          </a:xfrm>
          <a:prstGeom prst="rect">
            <a:avLst/>
          </a:prstGeom>
          <a:noFill/>
          <a:ln/>
        </p:spPr>
        <p:txBody>
          <a:bodyPr wrap="square" lIns="0" tIns="0" rIns="0" bIns="0" rtlCol="0" anchor="t"/>
          <a:lstStyle/>
          <a:p>
            <a:pPr marL="0" indent="0" algn="l">
              <a:lnSpc>
                <a:spcPts val="1800"/>
              </a:lnSpc>
              <a:buNone/>
            </a:pPr>
            <a:r>
              <a:rPr lang="en-US" sz="1600">
                <a:solidFill>
                  <a:srgbClr val="15213F"/>
                </a:solidFill>
                <a:latin typeface="Roboto" pitchFamily="34" charset="0"/>
                <a:ea typeface="Roboto" pitchFamily="34" charset="-122"/>
                <a:cs typeface="Roboto" pitchFamily="34" charset="-120"/>
              </a:rPr>
              <a:t>The successful implementation of our Classroom Monitoring System hinges on a carefully selected set of hardware components and a robust software methodology. The design emphasizes affordability and ease of deployment, utilizing readily available components while ensuring high performance for attention detection.</a:t>
            </a:r>
            <a:endParaRPr lang="en-US" sz="1600"/>
          </a:p>
        </p:txBody>
      </p:sp>
      <p:sp>
        <p:nvSpPr>
          <p:cNvPr id="4" name="Text 2"/>
          <p:cNvSpPr/>
          <p:nvPr/>
        </p:nvSpPr>
        <p:spPr>
          <a:xfrm>
            <a:off x="584121" y="1830260"/>
            <a:ext cx="2431852" cy="273844"/>
          </a:xfrm>
          <a:prstGeom prst="rect">
            <a:avLst/>
          </a:prstGeom>
          <a:noFill/>
          <a:ln/>
        </p:spPr>
        <p:txBody>
          <a:bodyPr wrap="none" lIns="0" tIns="0" rIns="0" bIns="0" rtlCol="0" anchor="t"/>
          <a:lstStyle/>
          <a:p>
            <a:pPr marL="0" indent="0" algn="l">
              <a:lnSpc>
                <a:spcPts val="2150"/>
              </a:lnSpc>
              <a:buNone/>
            </a:pPr>
            <a:r>
              <a:rPr lang="en-US">
                <a:solidFill>
                  <a:srgbClr val="204C8E"/>
                </a:solidFill>
                <a:latin typeface="Roboto Slab" pitchFamily="34" charset="0"/>
                <a:ea typeface="Roboto Slab" pitchFamily="34" charset="-122"/>
                <a:cs typeface="Roboto Slab" pitchFamily="34" charset="-120"/>
              </a:rPr>
              <a:t>Hardware Components:</a:t>
            </a:r>
            <a:endParaRPr lang="en-US"/>
          </a:p>
        </p:txBody>
      </p:sp>
      <p:pic>
        <p:nvPicPr>
          <p:cNvPr id="5" name="Image 0" descr="preencoded.png"/>
          <p:cNvPicPr>
            <a:picLocks noChangeAspect="1"/>
          </p:cNvPicPr>
          <p:nvPr/>
        </p:nvPicPr>
        <p:blipFill>
          <a:blip r:embed="rId3"/>
          <a:stretch>
            <a:fillRect/>
          </a:stretch>
        </p:blipFill>
        <p:spPr>
          <a:xfrm>
            <a:off x="358815" y="2365891"/>
            <a:ext cx="663456" cy="731452"/>
          </a:xfrm>
          <a:prstGeom prst="rect">
            <a:avLst/>
          </a:prstGeom>
        </p:spPr>
      </p:pic>
      <p:sp>
        <p:nvSpPr>
          <p:cNvPr id="6" name="Text 3"/>
          <p:cNvSpPr/>
          <p:nvPr/>
        </p:nvSpPr>
        <p:spPr>
          <a:xfrm>
            <a:off x="1204793" y="2486382"/>
            <a:ext cx="5932289" cy="467439"/>
          </a:xfrm>
          <a:prstGeom prst="rect">
            <a:avLst/>
          </a:prstGeom>
          <a:noFill/>
          <a:ln/>
        </p:spPr>
        <p:txBody>
          <a:bodyPr wrap="square" lIns="0" tIns="0" rIns="0" bIns="0" rtlCol="0" anchor="t"/>
          <a:lstStyle/>
          <a:p>
            <a:pPr marL="342900" indent="-342900" algn="l">
              <a:lnSpc>
                <a:spcPts val="1800"/>
              </a:lnSpc>
              <a:buSzPct val="100000"/>
              <a:buChar char="•"/>
            </a:pPr>
            <a:r>
              <a:rPr lang="en-US" sz="1600" b="1">
                <a:solidFill>
                  <a:srgbClr val="15213F"/>
                </a:solidFill>
                <a:latin typeface="Roboto" pitchFamily="34" charset="0"/>
                <a:ea typeface="Roboto" pitchFamily="34" charset="-122"/>
                <a:cs typeface="Roboto" pitchFamily="34" charset="-120"/>
              </a:rPr>
              <a:t>Arduino Uno :</a:t>
            </a:r>
            <a:r>
              <a:rPr lang="en-US" sz="1600">
                <a:solidFill>
                  <a:srgbClr val="15213F"/>
                </a:solidFill>
                <a:latin typeface="Roboto" pitchFamily="34" charset="0"/>
                <a:ea typeface="Roboto" pitchFamily="34" charset="-122"/>
                <a:cs typeface="Roboto" pitchFamily="34" charset="-120"/>
              </a:rPr>
              <a:t> Dedicated for handling immediate physical alerts, receiving commands and controlling LEDs. Ensures isolated, reliable outputs.</a:t>
            </a:r>
            <a:endParaRPr lang="en-US" sz="1600"/>
          </a:p>
        </p:txBody>
      </p:sp>
      <p:pic>
        <p:nvPicPr>
          <p:cNvPr id="7" name="Image 1" descr="preencoded.png"/>
          <p:cNvPicPr>
            <a:picLocks noChangeAspect="1"/>
          </p:cNvPicPr>
          <p:nvPr/>
        </p:nvPicPr>
        <p:blipFill>
          <a:blip r:embed="rId4"/>
          <a:stretch>
            <a:fillRect/>
          </a:stretch>
        </p:blipFill>
        <p:spPr>
          <a:xfrm>
            <a:off x="358815" y="3245882"/>
            <a:ext cx="663456" cy="679054"/>
          </a:xfrm>
          <a:prstGeom prst="rect">
            <a:avLst/>
          </a:prstGeom>
        </p:spPr>
      </p:pic>
      <p:sp>
        <p:nvSpPr>
          <p:cNvPr id="8" name="Text 4"/>
          <p:cNvSpPr/>
          <p:nvPr/>
        </p:nvSpPr>
        <p:spPr>
          <a:xfrm>
            <a:off x="1204793" y="3366373"/>
            <a:ext cx="5932289" cy="467439"/>
          </a:xfrm>
          <a:prstGeom prst="rect">
            <a:avLst/>
          </a:prstGeom>
          <a:noFill/>
          <a:ln/>
        </p:spPr>
        <p:txBody>
          <a:bodyPr wrap="square" lIns="0" tIns="0" rIns="0" bIns="0" rtlCol="0" anchor="t"/>
          <a:lstStyle/>
          <a:p>
            <a:pPr marL="342900" indent="-342900" algn="l">
              <a:lnSpc>
                <a:spcPts val="1800"/>
              </a:lnSpc>
              <a:buSzPct val="100000"/>
              <a:buChar char="•"/>
            </a:pPr>
            <a:r>
              <a:rPr lang="en-US" sz="1600" b="1">
                <a:solidFill>
                  <a:srgbClr val="15213F"/>
                </a:solidFill>
                <a:latin typeface="Roboto" pitchFamily="34" charset="0"/>
                <a:ea typeface="Roboto" pitchFamily="34" charset="-122"/>
                <a:cs typeface="Roboto" pitchFamily="34" charset="-120"/>
              </a:rPr>
              <a:t>Raspberry Pi 4 Model B:</a:t>
            </a:r>
            <a:r>
              <a:rPr lang="en-US" sz="1600">
                <a:solidFill>
                  <a:srgbClr val="15213F"/>
                </a:solidFill>
                <a:latin typeface="Roboto" pitchFamily="34" charset="0"/>
                <a:ea typeface="Roboto" pitchFamily="34" charset="-122"/>
                <a:cs typeface="Roboto" pitchFamily="34" charset="-120"/>
              </a:rPr>
              <a:t> The central processing unit for running computer vision algorithms and managing the system. </a:t>
            </a:r>
            <a:endParaRPr lang="en-US" sz="1600"/>
          </a:p>
        </p:txBody>
      </p:sp>
      <p:pic>
        <p:nvPicPr>
          <p:cNvPr id="9" name="Image 2" descr="preencoded.png"/>
          <p:cNvPicPr>
            <a:picLocks noChangeAspect="1"/>
          </p:cNvPicPr>
          <p:nvPr/>
        </p:nvPicPr>
        <p:blipFill>
          <a:blip r:embed="rId5"/>
          <a:stretch>
            <a:fillRect/>
          </a:stretch>
        </p:blipFill>
        <p:spPr>
          <a:xfrm>
            <a:off x="358815" y="3937530"/>
            <a:ext cx="663456" cy="812758"/>
          </a:xfrm>
          <a:prstGeom prst="rect">
            <a:avLst/>
          </a:prstGeom>
        </p:spPr>
      </p:pic>
      <p:sp>
        <p:nvSpPr>
          <p:cNvPr id="10" name="Text 5"/>
          <p:cNvSpPr/>
          <p:nvPr/>
        </p:nvSpPr>
        <p:spPr>
          <a:xfrm>
            <a:off x="1204794" y="4278929"/>
            <a:ext cx="5932289" cy="233720"/>
          </a:xfrm>
          <a:prstGeom prst="rect">
            <a:avLst/>
          </a:prstGeom>
          <a:noFill/>
          <a:ln/>
        </p:spPr>
        <p:txBody>
          <a:bodyPr wrap="none" lIns="0" tIns="0" rIns="0" bIns="0" rtlCol="0" anchor="t"/>
          <a:lstStyle/>
          <a:p>
            <a:pPr marL="342900" indent="-342900" algn="l">
              <a:lnSpc>
                <a:spcPts val="1800"/>
              </a:lnSpc>
              <a:buSzPct val="100000"/>
              <a:buChar char="•"/>
            </a:pPr>
            <a:r>
              <a:rPr lang="en-US" sz="1600" b="1">
                <a:solidFill>
                  <a:srgbClr val="15213F"/>
                </a:solidFill>
                <a:latin typeface="Roboto" pitchFamily="34" charset="0"/>
                <a:ea typeface="Roboto" pitchFamily="34" charset="-122"/>
                <a:cs typeface="Roboto" pitchFamily="34" charset="-120"/>
              </a:rPr>
              <a:t>Camera module: </a:t>
            </a:r>
            <a:r>
              <a:rPr lang="en-US" sz="1600">
                <a:solidFill>
                  <a:srgbClr val="15213F"/>
                </a:solidFill>
                <a:latin typeface="Roboto" pitchFamily="34" charset="0"/>
                <a:ea typeface="Roboto" pitchFamily="34" charset="-122"/>
                <a:cs typeface="Roboto" pitchFamily="34" charset="-120"/>
              </a:rPr>
              <a:t>Captures the live video feed and face </a:t>
            </a:r>
          </a:p>
          <a:p>
            <a:pPr algn="l">
              <a:lnSpc>
                <a:spcPts val="1800"/>
              </a:lnSpc>
              <a:buSzPct val="100000"/>
            </a:pPr>
            <a:r>
              <a:rPr lang="en-US" sz="1600">
                <a:solidFill>
                  <a:srgbClr val="15213F"/>
                </a:solidFill>
                <a:latin typeface="Roboto" pitchFamily="34" charset="0"/>
                <a:ea typeface="Roboto" pitchFamily="34" charset="-122"/>
                <a:cs typeface="Roboto" pitchFamily="34" charset="-120"/>
              </a:rPr>
              <a:t>       orientations</a:t>
            </a:r>
            <a:endParaRPr lang="en-US" sz="1600"/>
          </a:p>
        </p:txBody>
      </p:sp>
      <p:pic>
        <p:nvPicPr>
          <p:cNvPr id="11" name="Image 3" descr="preencoded.png"/>
          <p:cNvPicPr>
            <a:picLocks noChangeAspect="1"/>
          </p:cNvPicPr>
          <p:nvPr/>
        </p:nvPicPr>
        <p:blipFill>
          <a:blip r:embed="rId6"/>
          <a:stretch>
            <a:fillRect/>
          </a:stretch>
        </p:blipFill>
        <p:spPr>
          <a:xfrm>
            <a:off x="451413" y="4904576"/>
            <a:ext cx="570858" cy="664691"/>
          </a:xfrm>
          <a:prstGeom prst="rect">
            <a:avLst/>
          </a:prstGeom>
        </p:spPr>
      </p:pic>
      <p:sp>
        <p:nvSpPr>
          <p:cNvPr id="12" name="Text 6"/>
          <p:cNvSpPr/>
          <p:nvPr/>
        </p:nvSpPr>
        <p:spPr>
          <a:xfrm>
            <a:off x="1204793" y="4976574"/>
            <a:ext cx="5932289" cy="467439"/>
          </a:xfrm>
          <a:prstGeom prst="rect">
            <a:avLst/>
          </a:prstGeom>
          <a:noFill/>
          <a:ln/>
        </p:spPr>
        <p:txBody>
          <a:bodyPr wrap="square" lIns="0" tIns="0" rIns="0" bIns="0" rtlCol="0" anchor="t"/>
          <a:lstStyle/>
          <a:p>
            <a:pPr marL="342900" indent="-342900" algn="l">
              <a:lnSpc>
                <a:spcPts val="1800"/>
              </a:lnSpc>
              <a:buSzPct val="100000"/>
              <a:buChar char="•"/>
            </a:pPr>
            <a:r>
              <a:rPr lang="en-US" sz="1600" b="1">
                <a:solidFill>
                  <a:srgbClr val="15213F"/>
                </a:solidFill>
                <a:latin typeface="Roboto" pitchFamily="34" charset="0"/>
                <a:ea typeface="Roboto" pitchFamily="34" charset="-122"/>
                <a:cs typeface="Roboto" pitchFamily="34" charset="-120"/>
              </a:rPr>
              <a:t>PIR Sensor: </a:t>
            </a:r>
            <a:r>
              <a:rPr lang="en-US" sz="1600">
                <a:solidFill>
                  <a:srgbClr val="15213F"/>
                </a:solidFill>
                <a:latin typeface="Roboto" pitchFamily="34" charset="0"/>
                <a:ea typeface="Roboto" pitchFamily="34" charset="-122"/>
                <a:cs typeface="Roboto" pitchFamily="34" charset="-120"/>
              </a:rPr>
              <a:t>Detects the motion by monitoring the changes </a:t>
            </a:r>
          </a:p>
          <a:p>
            <a:pPr algn="l">
              <a:lnSpc>
                <a:spcPts val="1800"/>
              </a:lnSpc>
              <a:buSzPct val="100000"/>
            </a:pPr>
            <a:r>
              <a:rPr lang="en-US" sz="1600">
                <a:solidFill>
                  <a:srgbClr val="15213F"/>
                </a:solidFill>
                <a:latin typeface="Roboto" pitchFamily="34" charset="0"/>
                <a:ea typeface="Roboto" pitchFamily="34" charset="-122"/>
                <a:cs typeface="Roboto" pitchFamily="34" charset="-120"/>
              </a:rPr>
              <a:t>      in infrared radiations levels caused by warm objects </a:t>
            </a:r>
            <a:endParaRPr lang="en-US" sz="1600"/>
          </a:p>
        </p:txBody>
      </p:sp>
      <p:pic>
        <p:nvPicPr>
          <p:cNvPr id="13" name="Image 4" descr="preencoded.png"/>
          <p:cNvPicPr>
            <a:picLocks noChangeAspect="1"/>
          </p:cNvPicPr>
          <p:nvPr/>
        </p:nvPicPr>
        <p:blipFill>
          <a:blip r:embed="rId7"/>
          <a:stretch>
            <a:fillRect/>
          </a:stretch>
        </p:blipFill>
        <p:spPr>
          <a:xfrm>
            <a:off x="356582" y="5684465"/>
            <a:ext cx="665689" cy="570858"/>
          </a:xfrm>
          <a:prstGeom prst="rect">
            <a:avLst/>
          </a:prstGeom>
        </p:spPr>
      </p:pic>
      <p:sp>
        <p:nvSpPr>
          <p:cNvPr id="14" name="Text 7"/>
          <p:cNvSpPr/>
          <p:nvPr/>
        </p:nvSpPr>
        <p:spPr>
          <a:xfrm>
            <a:off x="1204793" y="5856565"/>
            <a:ext cx="5932289" cy="233720"/>
          </a:xfrm>
          <a:prstGeom prst="rect">
            <a:avLst/>
          </a:prstGeom>
          <a:noFill/>
          <a:ln/>
        </p:spPr>
        <p:txBody>
          <a:bodyPr wrap="none" lIns="0" tIns="0" rIns="0" bIns="0" rtlCol="0" anchor="t"/>
          <a:lstStyle/>
          <a:p>
            <a:pPr marL="342900" indent="-342900" algn="l">
              <a:lnSpc>
                <a:spcPts val="1800"/>
              </a:lnSpc>
              <a:buSzPct val="100000"/>
              <a:buChar char="•"/>
            </a:pPr>
            <a:r>
              <a:rPr lang="en-US" sz="1600" b="1">
                <a:solidFill>
                  <a:srgbClr val="15213F"/>
                </a:solidFill>
                <a:latin typeface="Roboto" pitchFamily="34" charset="0"/>
                <a:ea typeface="Roboto" pitchFamily="34" charset="-122"/>
                <a:cs typeface="Roboto" pitchFamily="34" charset="-120"/>
              </a:rPr>
              <a:t>LED:</a:t>
            </a:r>
            <a:r>
              <a:rPr lang="en-US" sz="1600">
                <a:solidFill>
                  <a:srgbClr val="15213F"/>
                </a:solidFill>
                <a:latin typeface="Roboto" pitchFamily="34" charset="0"/>
                <a:ea typeface="Roboto" pitchFamily="34" charset="-122"/>
                <a:cs typeface="Roboto" pitchFamily="34" charset="-120"/>
              </a:rPr>
              <a:t> Output indicators for attention alerts for educators</a:t>
            </a:r>
            <a:endParaRPr lang="en-US" sz="1600"/>
          </a:p>
        </p:txBody>
      </p:sp>
      <p:pic>
        <p:nvPicPr>
          <p:cNvPr id="15" name="Image 5" descr="preencoded.png"/>
          <p:cNvPicPr>
            <a:picLocks noChangeAspect="1"/>
          </p:cNvPicPr>
          <p:nvPr/>
        </p:nvPicPr>
        <p:blipFill>
          <a:blip r:embed="rId8"/>
          <a:stretch>
            <a:fillRect/>
          </a:stretch>
        </p:blipFill>
        <p:spPr>
          <a:xfrm>
            <a:off x="584121" y="6466284"/>
            <a:ext cx="438150" cy="523704"/>
          </a:xfrm>
          <a:prstGeom prst="rect">
            <a:avLst/>
          </a:prstGeom>
        </p:spPr>
      </p:pic>
      <p:sp>
        <p:nvSpPr>
          <p:cNvPr id="16" name="Text 8"/>
          <p:cNvSpPr/>
          <p:nvPr/>
        </p:nvSpPr>
        <p:spPr>
          <a:xfrm>
            <a:off x="1204794" y="6562655"/>
            <a:ext cx="5932289" cy="233720"/>
          </a:xfrm>
          <a:prstGeom prst="rect">
            <a:avLst/>
          </a:prstGeom>
          <a:noFill/>
          <a:ln/>
        </p:spPr>
        <p:txBody>
          <a:bodyPr wrap="none" lIns="0" tIns="0" rIns="0" bIns="0" rtlCol="0" anchor="t"/>
          <a:lstStyle/>
          <a:p>
            <a:pPr marL="342900" indent="-342900" algn="l">
              <a:lnSpc>
                <a:spcPts val="1800"/>
              </a:lnSpc>
              <a:buSzPct val="100000"/>
              <a:buChar char="•"/>
            </a:pPr>
            <a:r>
              <a:rPr lang="en-US" sz="1600" b="1">
                <a:solidFill>
                  <a:srgbClr val="15213F"/>
                </a:solidFill>
                <a:latin typeface="Roboto" pitchFamily="34" charset="0"/>
                <a:ea typeface="Roboto" pitchFamily="34" charset="-122"/>
                <a:cs typeface="Roboto" pitchFamily="34" charset="-120"/>
              </a:rPr>
              <a:t>Resistors: </a:t>
            </a:r>
            <a:r>
              <a:rPr lang="en-US" sz="1600">
                <a:solidFill>
                  <a:srgbClr val="15213F"/>
                </a:solidFill>
                <a:latin typeface="Roboto" pitchFamily="34" charset="0"/>
                <a:ea typeface="Roboto" pitchFamily="34" charset="-122"/>
                <a:cs typeface="Roboto" pitchFamily="34" charset="-120"/>
              </a:rPr>
              <a:t>Protecting LEDs from excessive current</a:t>
            </a:r>
            <a:endParaRPr lang="en-US" sz="1600"/>
          </a:p>
        </p:txBody>
      </p:sp>
      <p:sp>
        <p:nvSpPr>
          <p:cNvPr id="18" name="Text 10"/>
          <p:cNvSpPr/>
          <p:nvPr/>
        </p:nvSpPr>
        <p:spPr>
          <a:xfrm>
            <a:off x="7474006" y="1824374"/>
            <a:ext cx="2380059" cy="273844"/>
          </a:xfrm>
          <a:prstGeom prst="rect">
            <a:avLst/>
          </a:prstGeom>
          <a:noFill/>
          <a:ln/>
        </p:spPr>
        <p:txBody>
          <a:bodyPr wrap="none" lIns="0" tIns="0" rIns="0" bIns="0" rtlCol="0" anchor="t"/>
          <a:lstStyle/>
          <a:p>
            <a:pPr marL="0" indent="0" algn="l">
              <a:lnSpc>
                <a:spcPts val="2150"/>
              </a:lnSpc>
              <a:buNone/>
            </a:pPr>
            <a:r>
              <a:rPr lang="en-US">
                <a:solidFill>
                  <a:srgbClr val="204C8E"/>
                </a:solidFill>
                <a:latin typeface="Roboto Slab" pitchFamily="34" charset="0"/>
                <a:ea typeface="Roboto Slab" pitchFamily="34" charset="-122"/>
                <a:cs typeface="Roboto Slab" pitchFamily="34" charset="-120"/>
              </a:rPr>
              <a:t>Software Methodology:</a:t>
            </a:r>
            <a:endParaRPr lang="en-US"/>
          </a:p>
        </p:txBody>
      </p:sp>
      <p:sp>
        <p:nvSpPr>
          <p:cNvPr id="19" name="Text 11"/>
          <p:cNvSpPr/>
          <p:nvPr/>
        </p:nvSpPr>
        <p:spPr>
          <a:xfrm>
            <a:off x="7474006" y="2218708"/>
            <a:ext cx="6552962" cy="233720"/>
          </a:xfrm>
          <a:prstGeom prst="rect">
            <a:avLst/>
          </a:prstGeom>
          <a:noFill/>
          <a:ln/>
        </p:spPr>
        <p:txBody>
          <a:bodyPr wrap="none" lIns="0" tIns="0" rIns="0" bIns="0" rtlCol="0" anchor="t"/>
          <a:lstStyle/>
          <a:p>
            <a:pPr marL="342900" indent="-342900" algn="l">
              <a:lnSpc>
                <a:spcPts val="1800"/>
              </a:lnSpc>
              <a:buSzPct val="100000"/>
              <a:buFont typeface="+mj-lt"/>
              <a:buAutoNum type="arabicPeriod"/>
            </a:pPr>
            <a:r>
              <a:rPr lang="en-US" sz="1600" b="1" u="sng">
                <a:solidFill>
                  <a:srgbClr val="15213F"/>
                </a:solidFill>
                <a:latin typeface="Roboto" pitchFamily="34" charset="0"/>
                <a:ea typeface="Roboto" pitchFamily="34" charset="-122"/>
                <a:cs typeface="Roboto" pitchFamily="34" charset="-120"/>
              </a:rPr>
              <a:t>Programming Languages</a:t>
            </a:r>
            <a:r>
              <a:rPr lang="en-US" sz="1600" b="1">
                <a:solidFill>
                  <a:srgbClr val="15213F"/>
                </a:solidFill>
                <a:latin typeface="Roboto" pitchFamily="34" charset="0"/>
                <a:ea typeface="Roboto" pitchFamily="34" charset="-122"/>
                <a:cs typeface="Roboto" pitchFamily="34" charset="-120"/>
              </a:rPr>
              <a:t>:</a:t>
            </a:r>
            <a:endParaRPr lang="en-US" sz="1600"/>
          </a:p>
        </p:txBody>
      </p:sp>
      <p:sp>
        <p:nvSpPr>
          <p:cNvPr id="20" name="Text 12"/>
          <p:cNvSpPr/>
          <p:nvPr/>
        </p:nvSpPr>
        <p:spPr>
          <a:xfrm>
            <a:off x="7100693" y="2604671"/>
            <a:ext cx="5506743" cy="233720"/>
          </a:xfrm>
          <a:prstGeom prst="rect">
            <a:avLst/>
          </a:prstGeom>
          <a:noFill/>
          <a:ln/>
        </p:spPr>
        <p:txBody>
          <a:bodyPr wrap="none" lIns="0" tIns="0" rIns="0" bIns="0" rtlCol="0" anchor="t"/>
          <a:lstStyle/>
          <a:p>
            <a:pPr algn="l">
              <a:lnSpc>
                <a:spcPts val="1800"/>
              </a:lnSpc>
            </a:pPr>
            <a:r>
              <a:rPr lang="en-US" sz="1600" b="1">
                <a:solidFill>
                  <a:srgbClr val="15213F"/>
                </a:solidFill>
                <a:latin typeface="Roboto" pitchFamily="34" charset="0"/>
                <a:ea typeface="Roboto" pitchFamily="34" charset="-122"/>
                <a:cs typeface="Roboto" pitchFamily="34" charset="-120"/>
              </a:rPr>
              <a:t>              </a:t>
            </a:r>
            <a:r>
              <a:rPr lang="en-US" sz="1600">
                <a:solidFill>
                  <a:srgbClr val="15213F"/>
                </a:solidFill>
                <a:latin typeface="Roboto" pitchFamily="34" charset="0"/>
                <a:ea typeface="Roboto" pitchFamily="34" charset="-122"/>
                <a:cs typeface="Roboto" pitchFamily="34" charset="-120"/>
              </a:rPr>
              <a:t>Python + OpenCV </a:t>
            </a:r>
            <a:r>
              <a:rPr lang="en-US" sz="1600" b="1">
                <a:solidFill>
                  <a:srgbClr val="15213F"/>
                </a:solidFill>
                <a:latin typeface="Roboto" pitchFamily="34" charset="0"/>
                <a:ea typeface="Roboto" pitchFamily="34" charset="-122"/>
                <a:cs typeface="Roboto" pitchFamily="34" charset="-120"/>
              </a:rPr>
              <a:t>: </a:t>
            </a:r>
            <a:r>
              <a:rPr lang="en-US" sz="1600">
                <a:solidFill>
                  <a:srgbClr val="15213F"/>
                </a:solidFill>
                <a:latin typeface="Roboto" pitchFamily="34" charset="0"/>
                <a:ea typeface="Roboto" pitchFamily="34" charset="-122"/>
                <a:cs typeface="Roboto" pitchFamily="34" charset="-120"/>
              </a:rPr>
              <a:t>Powerful tool for real-time monitoring video analysis</a:t>
            </a:r>
            <a:r>
              <a:rPr lang="en-US" sz="1400">
                <a:solidFill>
                  <a:srgbClr val="15213F"/>
                </a:solidFill>
                <a:latin typeface="Roboto" pitchFamily="34" charset="0"/>
                <a:ea typeface="Roboto" pitchFamily="34" charset="-122"/>
                <a:cs typeface="Roboto" pitchFamily="34" charset="-120"/>
              </a:rPr>
              <a:t>.</a:t>
            </a:r>
            <a:endParaRPr lang="en-US" sz="1400"/>
          </a:p>
        </p:txBody>
      </p:sp>
      <p:sp>
        <p:nvSpPr>
          <p:cNvPr id="21" name="Text 13"/>
          <p:cNvSpPr/>
          <p:nvPr/>
        </p:nvSpPr>
        <p:spPr>
          <a:xfrm>
            <a:off x="7474006" y="2959422"/>
            <a:ext cx="6552962" cy="467439"/>
          </a:xfrm>
          <a:prstGeom prst="rect">
            <a:avLst/>
          </a:prstGeom>
          <a:noFill/>
          <a:ln/>
        </p:spPr>
        <p:txBody>
          <a:bodyPr wrap="square" lIns="0" tIns="0" rIns="0" bIns="0" rtlCol="0" anchor="t"/>
          <a:lstStyle/>
          <a:p>
            <a:pPr marL="342900" lvl="1" algn="l">
              <a:lnSpc>
                <a:spcPts val="1800"/>
              </a:lnSpc>
              <a:buSzPct val="100000"/>
            </a:pPr>
            <a:r>
              <a:rPr lang="en-US" sz="1600">
                <a:solidFill>
                  <a:srgbClr val="15213F"/>
                </a:solidFill>
                <a:latin typeface="Roboto" pitchFamily="34" charset="0"/>
                <a:ea typeface="Roboto" pitchFamily="34" charset="-122"/>
                <a:cs typeface="Roboto" pitchFamily="34" charset="-120"/>
              </a:rPr>
              <a:t>C++ (Arduino IDE): programming microcontroller to listen for serial commands and control outputs</a:t>
            </a:r>
            <a:r>
              <a:rPr lang="en-US" sz="1400">
                <a:solidFill>
                  <a:srgbClr val="15213F"/>
                </a:solidFill>
                <a:latin typeface="Roboto" pitchFamily="34" charset="0"/>
                <a:ea typeface="Roboto" pitchFamily="34" charset="-122"/>
                <a:cs typeface="Roboto" pitchFamily="34" charset="-120"/>
              </a:rPr>
              <a:t>.</a:t>
            </a:r>
            <a:endParaRPr lang="en-US" sz="1400"/>
          </a:p>
        </p:txBody>
      </p:sp>
      <p:sp>
        <p:nvSpPr>
          <p:cNvPr id="22" name="Text 14"/>
          <p:cNvSpPr/>
          <p:nvPr/>
        </p:nvSpPr>
        <p:spPr>
          <a:xfrm>
            <a:off x="7493317" y="3492254"/>
            <a:ext cx="6552962" cy="233720"/>
          </a:xfrm>
          <a:prstGeom prst="rect">
            <a:avLst/>
          </a:prstGeom>
          <a:noFill/>
          <a:ln/>
        </p:spPr>
        <p:txBody>
          <a:bodyPr wrap="none" lIns="0" tIns="0" rIns="0" bIns="0" rtlCol="0" anchor="t"/>
          <a:lstStyle/>
          <a:p>
            <a:pPr marL="0" indent="0" algn="l">
              <a:lnSpc>
                <a:spcPts val="1800"/>
              </a:lnSpc>
              <a:buNone/>
            </a:pPr>
            <a:r>
              <a:rPr lang="en-US" sz="1150" b="1">
                <a:solidFill>
                  <a:srgbClr val="15213F"/>
                </a:solidFill>
                <a:latin typeface="Roboto" pitchFamily="34" charset="0"/>
                <a:ea typeface="Roboto" pitchFamily="34" charset="-122"/>
                <a:cs typeface="Roboto" pitchFamily="34" charset="-120"/>
              </a:rPr>
              <a:t>2. </a:t>
            </a:r>
            <a:r>
              <a:rPr lang="en-US" sz="1600" b="1" u="sng">
                <a:solidFill>
                  <a:srgbClr val="15213F"/>
                </a:solidFill>
                <a:latin typeface="Roboto" pitchFamily="34" charset="0"/>
                <a:ea typeface="Roboto" pitchFamily="34" charset="-122"/>
                <a:cs typeface="Roboto" pitchFamily="34" charset="-120"/>
              </a:rPr>
              <a:t>Libraries</a:t>
            </a:r>
            <a:r>
              <a:rPr lang="en-US" sz="1150" b="1">
                <a:solidFill>
                  <a:srgbClr val="15213F"/>
                </a:solidFill>
                <a:latin typeface="Roboto" pitchFamily="34" charset="0"/>
                <a:ea typeface="Roboto" pitchFamily="34" charset="-122"/>
                <a:cs typeface="Roboto" pitchFamily="34" charset="-120"/>
              </a:rPr>
              <a:t>:</a:t>
            </a:r>
            <a:endParaRPr lang="en-US" sz="1150"/>
          </a:p>
        </p:txBody>
      </p:sp>
      <p:sp>
        <p:nvSpPr>
          <p:cNvPr id="23" name="Text 15"/>
          <p:cNvSpPr/>
          <p:nvPr/>
        </p:nvSpPr>
        <p:spPr>
          <a:xfrm>
            <a:off x="7315199" y="3856759"/>
            <a:ext cx="6552962" cy="233720"/>
          </a:xfrm>
          <a:prstGeom prst="rect">
            <a:avLst/>
          </a:prstGeom>
          <a:noFill/>
          <a:ln/>
        </p:spPr>
        <p:txBody>
          <a:bodyPr wrap="none" lIns="0" tIns="0" rIns="0" bIns="0" rtlCol="0" anchor="t"/>
          <a:lstStyle/>
          <a:p>
            <a:pPr marL="342900" lvl="1" algn="l">
              <a:lnSpc>
                <a:spcPts val="1800"/>
              </a:lnSpc>
              <a:buSzPct val="100000"/>
            </a:pPr>
            <a:r>
              <a:rPr lang="en-US" sz="1600" b="1">
                <a:solidFill>
                  <a:srgbClr val="15213F"/>
                </a:solidFill>
                <a:latin typeface="Roboto" pitchFamily="34" charset="0"/>
                <a:ea typeface="Roboto" pitchFamily="34" charset="-122"/>
                <a:cs typeface="Roboto" pitchFamily="34" charset="-120"/>
              </a:rPr>
              <a:t>  </a:t>
            </a:r>
            <a:r>
              <a:rPr lang="en-US" sz="1600">
                <a:solidFill>
                  <a:srgbClr val="15213F"/>
                </a:solidFill>
                <a:latin typeface="Roboto" pitchFamily="34" charset="0"/>
                <a:ea typeface="Roboto" pitchFamily="34" charset="-122"/>
                <a:cs typeface="Roboto" pitchFamily="34" charset="-120"/>
              </a:rPr>
              <a:t>OpenCV</a:t>
            </a:r>
            <a:r>
              <a:rPr lang="en-US" sz="1600" b="1">
                <a:solidFill>
                  <a:srgbClr val="15213F"/>
                </a:solidFill>
                <a:latin typeface="Roboto" pitchFamily="34" charset="0"/>
                <a:ea typeface="Roboto" pitchFamily="34" charset="-122"/>
                <a:cs typeface="Roboto" pitchFamily="34" charset="-120"/>
              </a:rPr>
              <a:t>:</a:t>
            </a:r>
            <a:r>
              <a:rPr lang="en-US" sz="1600">
                <a:solidFill>
                  <a:srgbClr val="15213F"/>
                </a:solidFill>
                <a:latin typeface="Roboto" pitchFamily="34" charset="0"/>
                <a:ea typeface="Roboto" pitchFamily="34" charset="-122"/>
                <a:cs typeface="Roboto" pitchFamily="34" charset="-120"/>
              </a:rPr>
              <a:t> For real-time image processing, facial detection, and head-pose </a:t>
            </a:r>
          </a:p>
          <a:p>
            <a:pPr marL="342900" lvl="1" algn="l">
              <a:lnSpc>
                <a:spcPts val="1800"/>
              </a:lnSpc>
              <a:buSzPct val="100000"/>
            </a:pPr>
            <a:r>
              <a:rPr lang="en-US" sz="1600">
                <a:solidFill>
                  <a:srgbClr val="15213F"/>
                </a:solidFill>
                <a:latin typeface="Roboto" pitchFamily="34" charset="0"/>
                <a:ea typeface="Roboto" pitchFamily="34" charset="-122"/>
                <a:cs typeface="Roboto" pitchFamily="34" charset="-120"/>
              </a:rPr>
              <a:t>  estimation.</a:t>
            </a:r>
            <a:endParaRPr lang="en-US" sz="1600"/>
          </a:p>
        </p:txBody>
      </p:sp>
      <p:sp>
        <p:nvSpPr>
          <p:cNvPr id="25" name="Text 17"/>
          <p:cNvSpPr/>
          <p:nvPr/>
        </p:nvSpPr>
        <p:spPr>
          <a:xfrm>
            <a:off x="7315199" y="4527290"/>
            <a:ext cx="6552962" cy="233720"/>
          </a:xfrm>
          <a:prstGeom prst="rect">
            <a:avLst/>
          </a:prstGeom>
          <a:noFill/>
          <a:ln/>
        </p:spPr>
        <p:txBody>
          <a:bodyPr wrap="none" lIns="0" tIns="0" rIns="0" bIns="0" rtlCol="0" anchor="t"/>
          <a:lstStyle/>
          <a:p>
            <a:pPr marL="342900" lvl="1" algn="l">
              <a:lnSpc>
                <a:spcPts val="1800"/>
              </a:lnSpc>
              <a:buSzPct val="100000"/>
            </a:pPr>
            <a:r>
              <a:rPr lang="en-US" sz="1600" b="1">
                <a:solidFill>
                  <a:srgbClr val="15213F"/>
                </a:solidFill>
                <a:latin typeface="Roboto" pitchFamily="34" charset="0"/>
                <a:ea typeface="Roboto" pitchFamily="34" charset="-122"/>
                <a:cs typeface="Roboto" pitchFamily="34" charset="-120"/>
              </a:rPr>
              <a:t>  </a:t>
            </a:r>
            <a:r>
              <a:rPr lang="en-US" sz="1600">
                <a:solidFill>
                  <a:srgbClr val="15213F"/>
                </a:solidFill>
                <a:latin typeface="Roboto" pitchFamily="34" charset="0"/>
                <a:ea typeface="Roboto" pitchFamily="34" charset="-122"/>
                <a:cs typeface="Roboto" pitchFamily="34" charset="-120"/>
              </a:rPr>
              <a:t>PySerial</a:t>
            </a:r>
            <a:r>
              <a:rPr lang="en-US" sz="1600" b="1">
                <a:solidFill>
                  <a:srgbClr val="15213F"/>
                </a:solidFill>
                <a:latin typeface="Roboto" pitchFamily="34" charset="0"/>
                <a:ea typeface="Roboto" pitchFamily="34" charset="-122"/>
                <a:cs typeface="Roboto" pitchFamily="34" charset="-120"/>
              </a:rPr>
              <a:t>:</a:t>
            </a:r>
            <a:r>
              <a:rPr lang="en-US" sz="1600">
                <a:solidFill>
                  <a:srgbClr val="15213F"/>
                </a:solidFill>
                <a:latin typeface="Roboto" pitchFamily="34" charset="0"/>
                <a:ea typeface="Roboto" pitchFamily="34" charset="-122"/>
                <a:cs typeface="Roboto" pitchFamily="34" charset="-120"/>
              </a:rPr>
              <a:t> For serial communication between Raspberry Pi and Arduino.</a:t>
            </a:r>
            <a:endParaRPr lang="en-US" sz="1600"/>
          </a:p>
        </p:txBody>
      </p:sp>
      <p:sp>
        <p:nvSpPr>
          <p:cNvPr id="26" name="Text 18"/>
          <p:cNvSpPr/>
          <p:nvPr/>
        </p:nvSpPr>
        <p:spPr>
          <a:xfrm>
            <a:off x="7474006" y="5067096"/>
            <a:ext cx="6552962" cy="233720"/>
          </a:xfrm>
          <a:prstGeom prst="rect">
            <a:avLst/>
          </a:prstGeom>
          <a:noFill/>
          <a:ln/>
        </p:spPr>
        <p:txBody>
          <a:bodyPr wrap="none" lIns="0" tIns="0" rIns="0" bIns="0" rtlCol="0" anchor="t"/>
          <a:lstStyle/>
          <a:p>
            <a:pPr marL="0" indent="0" algn="l">
              <a:lnSpc>
                <a:spcPts val="1800"/>
              </a:lnSpc>
              <a:buNone/>
            </a:pPr>
            <a:r>
              <a:rPr lang="en-US" sz="1600" b="1">
                <a:solidFill>
                  <a:srgbClr val="15213F"/>
                </a:solidFill>
                <a:latin typeface="Roboto" pitchFamily="34" charset="0"/>
                <a:ea typeface="Roboto" pitchFamily="34" charset="-122"/>
                <a:cs typeface="Roboto" pitchFamily="34" charset="-120"/>
              </a:rPr>
              <a:t>3. </a:t>
            </a:r>
            <a:r>
              <a:rPr lang="en-US" sz="1600" b="1" u="sng">
                <a:solidFill>
                  <a:srgbClr val="15213F"/>
                </a:solidFill>
                <a:latin typeface="Roboto" pitchFamily="34" charset="0"/>
                <a:ea typeface="Roboto" pitchFamily="34" charset="-122"/>
                <a:cs typeface="Roboto" pitchFamily="34" charset="-120"/>
              </a:rPr>
              <a:t>Attention Detection Algorithm:</a:t>
            </a:r>
            <a:r>
              <a:rPr lang="en-US" sz="1600" u="sng">
                <a:solidFill>
                  <a:srgbClr val="15213F"/>
                </a:solidFill>
                <a:latin typeface="Roboto" pitchFamily="34" charset="0"/>
                <a:ea typeface="Roboto" pitchFamily="34" charset="-122"/>
                <a:cs typeface="Roboto" pitchFamily="34" charset="-120"/>
              </a:rPr>
              <a:t> </a:t>
            </a:r>
            <a:endParaRPr lang="en-US" sz="1600" u="sng"/>
          </a:p>
        </p:txBody>
      </p:sp>
      <p:sp>
        <p:nvSpPr>
          <p:cNvPr id="27" name="Text 19"/>
          <p:cNvSpPr/>
          <p:nvPr/>
        </p:nvSpPr>
        <p:spPr>
          <a:xfrm>
            <a:off x="7720856" y="5421988"/>
            <a:ext cx="6552962" cy="467439"/>
          </a:xfrm>
          <a:prstGeom prst="rect">
            <a:avLst/>
          </a:prstGeom>
          <a:noFill/>
          <a:ln/>
        </p:spPr>
        <p:txBody>
          <a:bodyPr wrap="square" lIns="0" tIns="0" rIns="0" bIns="0" rtlCol="0" anchor="t"/>
          <a:lstStyle/>
          <a:p>
            <a:pPr algn="l">
              <a:lnSpc>
                <a:spcPts val="1800"/>
              </a:lnSpc>
              <a:buSzPct val="100000"/>
            </a:pPr>
            <a:r>
              <a:rPr lang="en-US" sz="1600">
                <a:solidFill>
                  <a:srgbClr val="15213F"/>
                </a:solidFill>
                <a:latin typeface="Roboto" pitchFamily="34" charset="0"/>
                <a:ea typeface="Roboto" pitchFamily="34" charset="-122"/>
                <a:cs typeface="Roboto" pitchFamily="34" charset="-120"/>
              </a:rPr>
              <a:t> Utilizes techniques like facial landmark detection to track key points      on the face.</a:t>
            </a:r>
            <a:endParaRPr lang="en-US" sz="1600"/>
          </a:p>
        </p:txBody>
      </p:sp>
      <p:sp>
        <p:nvSpPr>
          <p:cNvPr id="28" name="Text 20"/>
          <p:cNvSpPr/>
          <p:nvPr/>
        </p:nvSpPr>
        <p:spPr>
          <a:xfrm>
            <a:off x="7720856" y="5992535"/>
            <a:ext cx="6552962" cy="233720"/>
          </a:xfrm>
          <a:prstGeom prst="rect">
            <a:avLst/>
          </a:prstGeom>
          <a:noFill/>
          <a:ln/>
        </p:spPr>
        <p:txBody>
          <a:bodyPr wrap="none" lIns="0" tIns="0" rIns="0" bIns="0" rtlCol="0" anchor="t"/>
          <a:lstStyle/>
          <a:p>
            <a:pPr algn="l">
              <a:lnSpc>
                <a:spcPts val="1800"/>
              </a:lnSpc>
              <a:buSzPct val="100000"/>
            </a:pPr>
            <a:r>
              <a:rPr lang="en-US" sz="1600">
                <a:solidFill>
                  <a:srgbClr val="15213F"/>
                </a:solidFill>
                <a:latin typeface="Roboto" pitchFamily="34" charset="0"/>
                <a:ea typeface="Roboto" pitchFamily="34" charset="-122"/>
                <a:cs typeface="Roboto" pitchFamily="34" charset="-120"/>
              </a:rPr>
              <a:t>Deviations from a front-facing pose indicate potential distraction.</a:t>
            </a:r>
            <a:endParaRPr lang="en-US" sz="1600"/>
          </a:p>
        </p:txBody>
      </p:sp>
      <p:sp>
        <p:nvSpPr>
          <p:cNvPr id="29" name="Text 21"/>
          <p:cNvSpPr/>
          <p:nvPr/>
        </p:nvSpPr>
        <p:spPr>
          <a:xfrm>
            <a:off x="7474006" y="6367940"/>
            <a:ext cx="6552962" cy="233720"/>
          </a:xfrm>
          <a:prstGeom prst="rect">
            <a:avLst/>
          </a:prstGeom>
          <a:noFill/>
          <a:ln/>
        </p:spPr>
        <p:txBody>
          <a:bodyPr wrap="none" lIns="0" tIns="0" rIns="0" bIns="0" rtlCol="0" anchor="t"/>
          <a:lstStyle/>
          <a:p>
            <a:pPr marL="0" indent="0" algn="l">
              <a:lnSpc>
                <a:spcPts val="1800"/>
              </a:lnSpc>
              <a:buNone/>
            </a:pPr>
            <a:r>
              <a:rPr lang="en-US" sz="1600" b="1">
                <a:solidFill>
                  <a:srgbClr val="15213F"/>
                </a:solidFill>
                <a:latin typeface="Roboto" pitchFamily="34" charset="0"/>
                <a:ea typeface="Roboto" pitchFamily="34" charset="-122"/>
                <a:cs typeface="Roboto" pitchFamily="34" charset="-120"/>
              </a:rPr>
              <a:t>4. </a:t>
            </a:r>
            <a:r>
              <a:rPr lang="en-US" sz="1600" b="1" u="sng">
                <a:solidFill>
                  <a:srgbClr val="15213F"/>
                </a:solidFill>
                <a:latin typeface="Roboto" pitchFamily="34" charset="0"/>
                <a:ea typeface="Roboto" pitchFamily="34" charset="-122"/>
                <a:cs typeface="Roboto" pitchFamily="34" charset="-120"/>
              </a:rPr>
              <a:t>Data Logging &amp; Dashboard:</a:t>
            </a:r>
            <a:endParaRPr lang="en-US" sz="1600" u="sng"/>
          </a:p>
        </p:txBody>
      </p:sp>
      <p:sp>
        <p:nvSpPr>
          <p:cNvPr id="31" name="Text 23"/>
          <p:cNvSpPr/>
          <p:nvPr/>
        </p:nvSpPr>
        <p:spPr>
          <a:xfrm>
            <a:off x="7605110" y="6796804"/>
            <a:ext cx="6552962" cy="233720"/>
          </a:xfrm>
          <a:prstGeom prst="rect">
            <a:avLst/>
          </a:prstGeom>
          <a:noFill/>
          <a:ln/>
        </p:spPr>
        <p:txBody>
          <a:bodyPr wrap="none" lIns="0" tIns="0" rIns="0" bIns="0" rtlCol="0" anchor="t"/>
          <a:lstStyle/>
          <a:p>
            <a:pPr algn="l">
              <a:lnSpc>
                <a:spcPts val="1800"/>
              </a:lnSpc>
              <a:buSzPct val="100000"/>
            </a:pPr>
            <a:r>
              <a:rPr lang="en-US" sz="1600">
                <a:solidFill>
                  <a:srgbClr val="15213F"/>
                </a:solidFill>
                <a:latin typeface="Roboto" pitchFamily="34" charset="0"/>
                <a:ea typeface="Roboto" pitchFamily="34" charset="-122"/>
                <a:cs typeface="Roboto" pitchFamily="34" charset="-120"/>
              </a:rPr>
              <a:t>   Potentially visualized through a basic web-based dashboard accessible to</a:t>
            </a:r>
          </a:p>
          <a:p>
            <a:pPr algn="l">
              <a:lnSpc>
                <a:spcPts val="1800"/>
              </a:lnSpc>
              <a:buSzPct val="100000"/>
            </a:pPr>
            <a:r>
              <a:rPr lang="en-US" sz="1600">
                <a:solidFill>
                  <a:srgbClr val="15213F"/>
                </a:solidFill>
                <a:latin typeface="Roboto" pitchFamily="34" charset="0"/>
                <a:ea typeface="Roboto" pitchFamily="34" charset="-122"/>
                <a:cs typeface="Roboto" pitchFamily="34" charset="-120"/>
              </a:rPr>
              <a:t>    the teacher.</a:t>
            </a:r>
            <a:endParaRPr lang="en-US" sz="1600"/>
          </a:p>
        </p:txBody>
      </p:sp>
      <p:sp>
        <p:nvSpPr>
          <p:cNvPr id="32" name="Text 24"/>
          <p:cNvSpPr/>
          <p:nvPr/>
        </p:nvSpPr>
        <p:spPr>
          <a:xfrm>
            <a:off x="584121" y="7615355"/>
            <a:ext cx="13462159" cy="233720"/>
          </a:xfrm>
          <a:prstGeom prst="rect">
            <a:avLst/>
          </a:prstGeom>
          <a:noFill/>
          <a:ln/>
        </p:spPr>
        <p:txBody>
          <a:bodyPr wrap="none" lIns="0" tIns="0" rIns="0" bIns="0" rtlCol="0" anchor="t"/>
          <a:lstStyle/>
          <a:p>
            <a:pPr marL="0" indent="0" algn="l">
              <a:lnSpc>
                <a:spcPts val="1800"/>
              </a:lnSpc>
              <a:buNone/>
            </a:pPr>
            <a:r>
              <a:rPr lang="en-US" sz="1600">
                <a:solidFill>
                  <a:srgbClr val="15213F"/>
                </a:solidFill>
                <a:latin typeface="Roboto" pitchFamily="34" charset="0"/>
                <a:ea typeface="Roboto" pitchFamily="34" charset="-122"/>
                <a:cs typeface="Roboto" pitchFamily="34" charset="-120"/>
              </a:rPr>
              <a:t>This combination of hardware and software forms the foundation of our robust and integrated classroom monitoring solution.</a:t>
            </a:r>
            <a:endParaRPr lang="en-US"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9250" y="322136"/>
            <a:ext cx="6246495" cy="522803"/>
          </a:xfrm>
          <a:prstGeom prst="rect">
            <a:avLst/>
          </a:prstGeom>
          <a:noFill/>
          <a:ln/>
        </p:spPr>
        <p:txBody>
          <a:bodyPr wrap="none" lIns="0" tIns="0" rIns="0" bIns="0" rtlCol="0" anchor="t"/>
          <a:lstStyle/>
          <a:p>
            <a:pPr marL="0" indent="0" algn="l">
              <a:lnSpc>
                <a:spcPts val="4100"/>
              </a:lnSpc>
              <a:buNone/>
            </a:pPr>
            <a:r>
              <a:rPr lang="en-US" sz="2800">
                <a:solidFill>
                  <a:srgbClr val="3257B8"/>
                </a:solidFill>
                <a:latin typeface="Roboto Slab" pitchFamily="34" charset="0"/>
                <a:ea typeface="Roboto Slab" pitchFamily="34" charset="-122"/>
                <a:cs typeface="Roboto Slab" pitchFamily="34" charset="-120"/>
              </a:rPr>
              <a:t>Experimental/Simulation Setup</a:t>
            </a:r>
            <a:endParaRPr lang="en-US" sz="2800"/>
          </a:p>
        </p:txBody>
      </p:sp>
      <p:sp>
        <p:nvSpPr>
          <p:cNvPr id="3" name="Text 1"/>
          <p:cNvSpPr/>
          <p:nvPr/>
        </p:nvSpPr>
        <p:spPr>
          <a:xfrm>
            <a:off x="683895" y="1029184"/>
            <a:ext cx="13291899" cy="535305"/>
          </a:xfrm>
          <a:prstGeom prst="rect">
            <a:avLst/>
          </a:prstGeom>
          <a:noFill/>
          <a:ln/>
        </p:spPr>
        <p:txBody>
          <a:bodyPr wrap="square" lIns="0" tIns="0" rIns="0" bIns="0" rtlCol="0" anchor="t"/>
          <a:lstStyle/>
          <a:p>
            <a:pPr marL="0" indent="0" algn="l">
              <a:lnSpc>
                <a:spcPts val="2100"/>
              </a:lnSpc>
              <a:buNone/>
            </a:pPr>
            <a:r>
              <a:rPr lang="en-US" sz="1600">
                <a:solidFill>
                  <a:srgbClr val="15213F"/>
                </a:solidFill>
                <a:latin typeface="Roboto" pitchFamily="34" charset="0"/>
                <a:ea typeface="Roboto" pitchFamily="34" charset="-122"/>
                <a:cs typeface="Roboto" pitchFamily="34" charset="-120"/>
              </a:rPr>
              <a:t>The system's effectiveness relies heavily on its physical deployment and the careful configuration of its components. Our experimental setup ensures optimal data capture and reliable operation within a realistic classroom environment.</a:t>
            </a:r>
            <a:endParaRPr lang="en-US" sz="1600"/>
          </a:p>
        </p:txBody>
      </p:sp>
      <p:sp>
        <p:nvSpPr>
          <p:cNvPr id="4" name="Text 2"/>
          <p:cNvSpPr/>
          <p:nvPr/>
        </p:nvSpPr>
        <p:spPr>
          <a:xfrm>
            <a:off x="498604" y="2006459"/>
            <a:ext cx="3451265" cy="313730"/>
          </a:xfrm>
          <a:prstGeom prst="rect">
            <a:avLst/>
          </a:prstGeom>
          <a:noFill/>
          <a:ln/>
        </p:spPr>
        <p:txBody>
          <a:bodyPr wrap="none" lIns="0" tIns="0" rIns="0" bIns="0" rtlCol="0" anchor="t"/>
          <a:lstStyle/>
          <a:p>
            <a:pPr marL="0" indent="0" algn="l">
              <a:lnSpc>
                <a:spcPts val="2450"/>
              </a:lnSpc>
              <a:buNone/>
            </a:pPr>
            <a:r>
              <a:rPr lang="en-US" sz="2000">
                <a:solidFill>
                  <a:srgbClr val="3257B8"/>
                </a:solidFill>
                <a:latin typeface="Roboto Slab" pitchFamily="34" charset="0"/>
                <a:ea typeface="Roboto Slab" pitchFamily="34" charset="-122"/>
                <a:cs typeface="Roboto Slab" pitchFamily="34" charset="-120"/>
              </a:rPr>
              <a:t>Physical Setup &amp; Integration :</a:t>
            </a:r>
            <a:endParaRPr lang="en-US" sz="2000"/>
          </a:p>
        </p:txBody>
      </p:sp>
      <p:pic>
        <p:nvPicPr>
          <p:cNvPr id="5" name="Image 0" descr="preencoded.png"/>
          <p:cNvPicPr>
            <a:picLocks noChangeAspect="1"/>
          </p:cNvPicPr>
          <p:nvPr/>
        </p:nvPicPr>
        <p:blipFill>
          <a:blip r:embed="rId3"/>
          <a:stretch>
            <a:fillRect/>
          </a:stretch>
        </p:blipFill>
        <p:spPr>
          <a:xfrm>
            <a:off x="498604" y="2645583"/>
            <a:ext cx="4091077" cy="2721887"/>
          </a:xfrm>
          <a:prstGeom prst="rect">
            <a:avLst/>
          </a:prstGeom>
        </p:spPr>
      </p:pic>
      <p:sp>
        <p:nvSpPr>
          <p:cNvPr id="6" name="Text 3"/>
          <p:cNvSpPr/>
          <p:nvPr/>
        </p:nvSpPr>
        <p:spPr>
          <a:xfrm>
            <a:off x="669250" y="5127784"/>
            <a:ext cx="3838813" cy="267653"/>
          </a:xfrm>
          <a:prstGeom prst="rect">
            <a:avLst/>
          </a:prstGeom>
          <a:noFill/>
          <a:ln/>
        </p:spPr>
        <p:txBody>
          <a:bodyPr wrap="none" lIns="0" tIns="0" rIns="0" bIns="0" rtlCol="0" anchor="t"/>
          <a:lstStyle/>
          <a:p>
            <a:pPr marL="0" indent="0" algn="l">
              <a:lnSpc>
                <a:spcPts val="2100"/>
              </a:lnSpc>
              <a:buNone/>
            </a:pPr>
            <a:endParaRPr lang="en-US" sz="1600"/>
          </a:p>
        </p:txBody>
      </p:sp>
      <p:sp>
        <p:nvSpPr>
          <p:cNvPr id="7" name="Text 4"/>
          <p:cNvSpPr/>
          <p:nvPr/>
        </p:nvSpPr>
        <p:spPr>
          <a:xfrm>
            <a:off x="5086974" y="2323318"/>
            <a:ext cx="9044821" cy="267653"/>
          </a:xfrm>
          <a:prstGeom prst="rect">
            <a:avLst/>
          </a:prstGeom>
          <a:noFill/>
          <a:ln/>
        </p:spPr>
        <p:txBody>
          <a:bodyPr wrap="none" lIns="0" tIns="0" rIns="0" bIns="0" rtlCol="0" anchor="t"/>
          <a:lstStyle/>
          <a:p>
            <a:pPr algn="l">
              <a:lnSpc>
                <a:spcPts val="2100"/>
              </a:lnSpc>
              <a:buSzPct val="100000"/>
            </a:pPr>
            <a:r>
              <a:rPr lang="en-US" sz="1600" b="1" u="sng">
                <a:solidFill>
                  <a:srgbClr val="15213F"/>
                </a:solidFill>
                <a:latin typeface="Roboto" pitchFamily="34" charset="0"/>
                <a:ea typeface="Roboto" pitchFamily="34" charset="-122"/>
                <a:cs typeface="Roboto" pitchFamily="34" charset="-120"/>
              </a:rPr>
              <a:t>Arduino Integration:</a:t>
            </a:r>
            <a:endParaRPr lang="en-US" sz="1600" u="sng"/>
          </a:p>
        </p:txBody>
      </p:sp>
      <p:sp>
        <p:nvSpPr>
          <p:cNvPr id="8" name="Text 5"/>
          <p:cNvSpPr/>
          <p:nvPr/>
        </p:nvSpPr>
        <p:spPr>
          <a:xfrm>
            <a:off x="4703911" y="2706556"/>
            <a:ext cx="9044821" cy="267653"/>
          </a:xfrm>
          <a:prstGeom prst="rect">
            <a:avLst/>
          </a:prstGeom>
          <a:noFill/>
          <a:ln/>
        </p:spPr>
        <p:txBody>
          <a:bodyPr wrap="none" lIns="0" tIns="0" rIns="0" bIns="0" rtlCol="0" anchor="t"/>
          <a:lstStyle/>
          <a:p>
            <a:pPr marL="685800" lvl="1" indent="-342900" algn="l">
              <a:lnSpc>
                <a:spcPts val="2100"/>
              </a:lnSpc>
              <a:buSzPct val="100000"/>
              <a:buChar char="•"/>
            </a:pPr>
            <a:r>
              <a:rPr lang="en-US" sz="1600" b="1">
                <a:solidFill>
                  <a:srgbClr val="15213F"/>
                </a:solidFill>
                <a:latin typeface="Roboto" pitchFamily="34" charset="0"/>
                <a:ea typeface="Roboto" pitchFamily="34" charset="-122"/>
                <a:cs typeface="Roboto" pitchFamily="34" charset="-120"/>
              </a:rPr>
              <a:t>Connectivity:</a:t>
            </a:r>
            <a:r>
              <a:rPr lang="en-US" sz="1600">
                <a:solidFill>
                  <a:srgbClr val="15213F"/>
                </a:solidFill>
                <a:latin typeface="Roboto" pitchFamily="34" charset="0"/>
                <a:ea typeface="Roboto" pitchFamily="34" charset="-122"/>
                <a:cs typeface="Roboto" pitchFamily="34" charset="-120"/>
              </a:rPr>
              <a:t> Raspberry Pi communicates with Arduino via USB serial interface.</a:t>
            </a:r>
            <a:endParaRPr lang="en-US" sz="1600"/>
          </a:p>
        </p:txBody>
      </p:sp>
      <p:sp>
        <p:nvSpPr>
          <p:cNvPr id="9" name="Text 6"/>
          <p:cNvSpPr/>
          <p:nvPr/>
        </p:nvSpPr>
        <p:spPr>
          <a:xfrm>
            <a:off x="4703911" y="3075890"/>
            <a:ext cx="9044821" cy="267653"/>
          </a:xfrm>
          <a:prstGeom prst="rect">
            <a:avLst/>
          </a:prstGeom>
          <a:noFill/>
          <a:ln/>
        </p:spPr>
        <p:txBody>
          <a:bodyPr wrap="none" lIns="0" tIns="0" rIns="0" bIns="0" rtlCol="0" anchor="t"/>
          <a:lstStyle/>
          <a:p>
            <a:pPr marL="685800" lvl="1" indent="-342900" algn="l">
              <a:lnSpc>
                <a:spcPts val="2100"/>
              </a:lnSpc>
              <a:buSzPct val="100000"/>
              <a:buChar char="•"/>
            </a:pPr>
            <a:r>
              <a:rPr lang="en-US" sz="1600" b="1">
                <a:solidFill>
                  <a:srgbClr val="15213F"/>
                </a:solidFill>
                <a:latin typeface="Roboto" pitchFamily="34" charset="0"/>
                <a:ea typeface="Roboto" pitchFamily="34" charset="-122"/>
                <a:cs typeface="Roboto" pitchFamily="34" charset="-120"/>
              </a:rPr>
              <a:t>Command Protocol:</a:t>
            </a:r>
            <a:r>
              <a:rPr lang="en-US" sz="1600">
                <a:solidFill>
                  <a:srgbClr val="15213F"/>
                </a:solidFill>
                <a:latin typeface="Roboto" pitchFamily="34" charset="0"/>
                <a:ea typeface="Roboto" pitchFamily="34" charset="-122"/>
                <a:cs typeface="Roboto" pitchFamily="34" charset="-120"/>
              </a:rPr>
              <a:t> Pi sends single-byte commands (‘A’- Attentive, ‘N’-Not attentive)</a:t>
            </a:r>
          </a:p>
          <a:p>
            <a:pPr marL="342900" lvl="1" algn="l">
              <a:lnSpc>
                <a:spcPts val="2100"/>
              </a:lnSpc>
              <a:buSzPct val="100000"/>
            </a:pPr>
            <a:r>
              <a:rPr lang="en-US" sz="1600">
                <a:solidFill>
                  <a:srgbClr val="15213F"/>
                </a:solidFill>
                <a:latin typeface="Roboto" pitchFamily="34" charset="0"/>
                <a:ea typeface="Roboto" pitchFamily="34" charset="-122"/>
                <a:cs typeface="Roboto" pitchFamily="34" charset="-120"/>
              </a:rPr>
              <a:t>       to Arduino.</a:t>
            </a:r>
            <a:endParaRPr lang="en-US" sz="1600"/>
          </a:p>
        </p:txBody>
      </p:sp>
      <p:sp>
        <p:nvSpPr>
          <p:cNvPr id="10" name="Text 7"/>
          <p:cNvSpPr/>
          <p:nvPr/>
        </p:nvSpPr>
        <p:spPr>
          <a:xfrm>
            <a:off x="4703909" y="3678273"/>
            <a:ext cx="9044821" cy="535305"/>
          </a:xfrm>
          <a:prstGeom prst="rect">
            <a:avLst/>
          </a:prstGeom>
          <a:noFill/>
          <a:ln/>
        </p:spPr>
        <p:txBody>
          <a:bodyPr wrap="square" lIns="0" tIns="0" rIns="0" bIns="0" rtlCol="0" anchor="t"/>
          <a:lstStyle/>
          <a:p>
            <a:pPr marL="685800" lvl="1" indent="-342900" algn="l">
              <a:lnSpc>
                <a:spcPts val="2100"/>
              </a:lnSpc>
              <a:buSzPct val="100000"/>
              <a:buChar char="•"/>
            </a:pPr>
            <a:r>
              <a:rPr lang="en-US" sz="1600" b="1">
                <a:solidFill>
                  <a:srgbClr val="15213F"/>
                </a:solidFill>
                <a:latin typeface="Roboto" pitchFamily="34" charset="0"/>
                <a:ea typeface="Roboto" pitchFamily="34" charset="-122"/>
                <a:cs typeface="Roboto" pitchFamily="34" charset="-120"/>
              </a:rPr>
              <a:t>Arduino :</a:t>
            </a:r>
            <a:r>
              <a:rPr lang="en-US" sz="1600">
                <a:solidFill>
                  <a:srgbClr val="15213F"/>
                </a:solidFill>
                <a:latin typeface="Roboto" pitchFamily="34" charset="0"/>
                <a:ea typeface="Roboto" pitchFamily="34" charset="-122"/>
                <a:cs typeface="Roboto" pitchFamily="34" charset="-120"/>
              </a:rPr>
              <a:t> Firmware on Arduino listens on the serial port, parses 'A'/'N' commands, and toggles LED/Notification accordingly.</a:t>
            </a:r>
            <a:endParaRPr lang="en-US" sz="1600"/>
          </a:p>
        </p:txBody>
      </p:sp>
      <p:sp>
        <p:nvSpPr>
          <p:cNvPr id="11" name="Text 8"/>
          <p:cNvSpPr/>
          <p:nvPr/>
        </p:nvSpPr>
        <p:spPr>
          <a:xfrm>
            <a:off x="5086975" y="4296881"/>
            <a:ext cx="9044821" cy="267653"/>
          </a:xfrm>
          <a:prstGeom prst="rect">
            <a:avLst/>
          </a:prstGeom>
          <a:noFill/>
          <a:ln>
            <a:solidFill>
              <a:schemeClr val="bg1"/>
            </a:solidFill>
          </a:ln>
        </p:spPr>
        <p:txBody>
          <a:bodyPr wrap="none" lIns="0" tIns="0" rIns="0" bIns="0" rtlCol="0" anchor="t"/>
          <a:lstStyle/>
          <a:p>
            <a:pPr algn="l">
              <a:lnSpc>
                <a:spcPts val="2100"/>
              </a:lnSpc>
              <a:buSzPct val="100000"/>
            </a:pPr>
            <a:r>
              <a:rPr lang="en-US" sz="1600" b="1" u="sng">
                <a:solidFill>
                  <a:srgbClr val="15213F"/>
                </a:solidFill>
                <a:latin typeface="Roboto" pitchFamily="34" charset="0"/>
                <a:ea typeface="Roboto" pitchFamily="34" charset="-122"/>
                <a:cs typeface="Roboto" pitchFamily="34" charset="-120"/>
              </a:rPr>
              <a:t>Wiring:</a:t>
            </a:r>
            <a:endParaRPr lang="en-US" sz="1600" u="sng"/>
          </a:p>
        </p:txBody>
      </p:sp>
      <p:sp>
        <p:nvSpPr>
          <p:cNvPr id="12" name="Text 9"/>
          <p:cNvSpPr/>
          <p:nvPr/>
        </p:nvSpPr>
        <p:spPr>
          <a:xfrm>
            <a:off x="4703911" y="4674079"/>
            <a:ext cx="9044821" cy="267653"/>
          </a:xfrm>
          <a:prstGeom prst="rect">
            <a:avLst/>
          </a:prstGeom>
          <a:noFill/>
          <a:ln/>
        </p:spPr>
        <p:txBody>
          <a:bodyPr wrap="none" lIns="0" tIns="0" rIns="0" bIns="0" rtlCol="0" anchor="t"/>
          <a:lstStyle/>
          <a:p>
            <a:pPr marL="685800" lvl="1" indent="-342900" algn="l">
              <a:lnSpc>
                <a:spcPts val="2100"/>
              </a:lnSpc>
              <a:buSzPct val="100000"/>
              <a:buChar char="•"/>
            </a:pPr>
            <a:r>
              <a:rPr lang="en-US" sz="1600" b="1">
                <a:solidFill>
                  <a:srgbClr val="15213F"/>
                </a:solidFill>
                <a:latin typeface="Roboto" pitchFamily="34" charset="0"/>
                <a:ea typeface="Roboto" pitchFamily="34" charset="-122"/>
                <a:cs typeface="Roboto" pitchFamily="34" charset="-120"/>
              </a:rPr>
              <a:t>LED:</a:t>
            </a:r>
            <a:r>
              <a:rPr lang="en-US" sz="1600">
                <a:solidFill>
                  <a:srgbClr val="15213F"/>
                </a:solidFill>
                <a:latin typeface="Roboto" pitchFamily="34" charset="0"/>
                <a:ea typeface="Roboto" pitchFamily="34" charset="-122"/>
                <a:cs typeface="Roboto" pitchFamily="34" charset="-120"/>
              </a:rPr>
              <a:t> Anode connected to a digital pin via a 220Ω current-limiting resistor; cathode</a:t>
            </a:r>
          </a:p>
          <a:p>
            <a:pPr marL="342900" lvl="1" algn="l">
              <a:lnSpc>
                <a:spcPts val="2100"/>
              </a:lnSpc>
              <a:buSzPct val="100000"/>
            </a:pPr>
            <a:r>
              <a:rPr lang="en-US" sz="1600">
                <a:solidFill>
                  <a:srgbClr val="15213F"/>
                </a:solidFill>
                <a:latin typeface="Roboto" pitchFamily="34" charset="0"/>
                <a:ea typeface="Roboto" pitchFamily="34" charset="-122"/>
                <a:cs typeface="Roboto" pitchFamily="34" charset="-120"/>
              </a:rPr>
              <a:t>      connected to GND.</a:t>
            </a:r>
            <a:endParaRPr lang="en-US" sz="1600"/>
          </a:p>
        </p:txBody>
      </p:sp>
      <p:sp>
        <p:nvSpPr>
          <p:cNvPr id="13" name="Text 10"/>
          <p:cNvSpPr/>
          <p:nvPr/>
        </p:nvSpPr>
        <p:spPr>
          <a:xfrm>
            <a:off x="4745682" y="5304349"/>
            <a:ext cx="9044821" cy="535305"/>
          </a:xfrm>
          <a:prstGeom prst="rect">
            <a:avLst/>
          </a:prstGeom>
          <a:noFill/>
          <a:ln/>
        </p:spPr>
        <p:txBody>
          <a:bodyPr wrap="square" lIns="0" tIns="0" rIns="0" bIns="0" rtlCol="0" anchor="t"/>
          <a:lstStyle/>
          <a:p>
            <a:pPr marL="685800" lvl="1" indent="-342900" algn="l">
              <a:lnSpc>
                <a:spcPts val="2100"/>
              </a:lnSpc>
              <a:buSzPct val="100000"/>
              <a:buChar char="•"/>
            </a:pPr>
            <a:r>
              <a:rPr lang="en-US" sz="1600" b="1">
                <a:solidFill>
                  <a:srgbClr val="15213F"/>
                </a:solidFill>
                <a:latin typeface="Roboto" pitchFamily="34" charset="0"/>
                <a:ea typeface="Roboto" pitchFamily="34" charset="-122"/>
                <a:cs typeface="Roboto" pitchFamily="34" charset="-120"/>
              </a:rPr>
              <a:t>Camera: </a:t>
            </a:r>
            <a:r>
              <a:rPr lang="en-US" sz="1600">
                <a:solidFill>
                  <a:srgbClr val="15213F"/>
                </a:solidFill>
                <a:latin typeface="Roboto" pitchFamily="34" charset="0"/>
                <a:ea typeface="Roboto" pitchFamily="34" charset="-122"/>
                <a:cs typeface="Roboto" pitchFamily="34" charset="-120"/>
              </a:rPr>
              <a:t>The camera</a:t>
            </a:r>
            <a:r>
              <a:rPr lang="en-US" sz="1600" b="1">
                <a:solidFill>
                  <a:srgbClr val="15213F"/>
                </a:solidFill>
                <a:latin typeface="Roboto" pitchFamily="34" charset="0"/>
                <a:ea typeface="Roboto" pitchFamily="34" charset="-122"/>
                <a:cs typeface="Roboto" pitchFamily="34" charset="-120"/>
              </a:rPr>
              <a:t> </a:t>
            </a:r>
            <a:r>
              <a:rPr lang="en-US" sz="1600">
                <a:solidFill>
                  <a:srgbClr val="15213F"/>
                </a:solidFill>
                <a:latin typeface="Roboto" pitchFamily="34" charset="0"/>
                <a:ea typeface="Roboto" pitchFamily="34" charset="-122"/>
                <a:cs typeface="Roboto" pitchFamily="34" charset="-120"/>
              </a:rPr>
              <a:t>is connected to the Raspberry Pi board through the CSI (Camera Serial Interface) port for image and video capture.</a:t>
            </a:r>
            <a:endParaRPr lang="en-US" sz="1600"/>
          </a:p>
        </p:txBody>
      </p:sp>
      <p:sp>
        <p:nvSpPr>
          <p:cNvPr id="14" name="Text 11"/>
          <p:cNvSpPr/>
          <p:nvPr/>
        </p:nvSpPr>
        <p:spPr>
          <a:xfrm>
            <a:off x="654602" y="5785800"/>
            <a:ext cx="4261723" cy="313730"/>
          </a:xfrm>
          <a:prstGeom prst="rect">
            <a:avLst/>
          </a:prstGeom>
          <a:noFill/>
          <a:ln/>
        </p:spPr>
        <p:txBody>
          <a:bodyPr wrap="none" lIns="0" tIns="0" rIns="0" bIns="0" rtlCol="0" anchor="t"/>
          <a:lstStyle/>
          <a:p>
            <a:pPr marL="0" indent="0" algn="l">
              <a:lnSpc>
                <a:spcPts val="2450"/>
              </a:lnSpc>
              <a:buNone/>
            </a:pPr>
            <a:r>
              <a:rPr lang="en-US" sz="2400">
                <a:solidFill>
                  <a:srgbClr val="3257B8"/>
                </a:solidFill>
                <a:latin typeface="Roboto Slab" pitchFamily="34" charset="0"/>
                <a:ea typeface="Roboto Slab" pitchFamily="34" charset="-122"/>
                <a:cs typeface="Roboto Slab" pitchFamily="34" charset="-120"/>
              </a:rPr>
              <a:t>Power &amp; EMI Considerations:</a:t>
            </a:r>
            <a:endParaRPr lang="en-US" sz="2400"/>
          </a:p>
        </p:txBody>
      </p:sp>
      <p:sp>
        <p:nvSpPr>
          <p:cNvPr id="15" name="Text 12"/>
          <p:cNvSpPr/>
          <p:nvPr/>
        </p:nvSpPr>
        <p:spPr>
          <a:xfrm>
            <a:off x="498604" y="6277671"/>
            <a:ext cx="13291899" cy="535305"/>
          </a:xfrm>
          <a:prstGeom prst="rect">
            <a:avLst/>
          </a:prstGeom>
          <a:noFill/>
          <a:ln/>
        </p:spPr>
        <p:txBody>
          <a:bodyPr wrap="square" lIns="0" tIns="0" rIns="0" bIns="0" rtlCol="0" anchor="t"/>
          <a:lstStyle/>
          <a:p>
            <a:pPr marL="342900" indent="-342900" algn="l">
              <a:lnSpc>
                <a:spcPts val="2100"/>
              </a:lnSpc>
              <a:buSzPct val="100000"/>
              <a:buChar char="•"/>
            </a:pPr>
            <a:r>
              <a:rPr lang="en-US" sz="1600" b="1">
                <a:solidFill>
                  <a:srgbClr val="15213F"/>
                </a:solidFill>
                <a:latin typeface="Roboto" pitchFamily="34" charset="0"/>
                <a:ea typeface="Roboto" pitchFamily="34" charset="-122"/>
                <a:cs typeface="Roboto" pitchFamily="34" charset="-120"/>
              </a:rPr>
              <a:t>Power Regulators:</a:t>
            </a:r>
            <a:r>
              <a:rPr lang="en-US" sz="1600">
                <a:solidFill>
                  <a:srgbClr val="15213F"/>
                </a:solidFill>
                <a:latin typeface="Roboto" pitchFamily="34" charset="0"/>
                <a:ea typeface="Roboto" pitchFamily="34" charset="-122"/>
                <a:cs typeface="Roboto" pitchFamily="34" charset="-120"/>
              </a:rPr>
              <a:t> Essential for providing stable and clean power. Separate voltage regulators are used for the Raspberry Pi and the Arduino to prevent voltage drops or power fluctuations from affecting sensitive components.</a:t>
            </a:r>
            <a:endParaRPr lang="en-US" sz="1600"/>
          </a:p>
        </p:txBody>
      </p:sp>
      <p:sp>
        <p:nvSpPr>
          <p:cNvPr id="16" name="Text 13"/>
          <p:cNvSpPr/>
          <p:nvPr/>
        </p:nvSpPr>
        <p:spPr>
          <a:xfrm>
            <a:off x="498604" y="6927867"/>
            <a:ext cx="13291899" cy="267653"/>
          </a:xfrm>
          <a:prstGeom prst="rect">
            <a:avLst/>
          </a:prstGeom>
          <a:noFill/>
          <a:ln/>
        </p:spPr>
        <p:txBody>
          <a:bodyPr wrap="none" lIns="0" tIns="0" rIns="0" bIns="0" rtlCol="0" anchor="t"/>
          <a:lstStyle/>
          <a:p>
            <a:pPr marL="342900" indent="-342900">
              <a:lnSpc>
                <a:spcPts val="2100"/>
              </a:lnSpc>
              <a:buSzPct val="100000"/>
              <a:buChar char="•"/>
            </a:pPr>
            <a:r>
              <a:rPr lang="en-US" sz="1600" b="1">
                <a:solidFill>
                  <a:srgbClr val="15213F"/>
                </a:solidFill>
                <a:latin typeface="Roboto" pitchFamily="34" charset="0"/>
                <a:ea typeface="Roboto" pitchFamily="34" charset="-122"/>
                <a:cs typeface="Roboto" pitchFamily="34" charset="-120"/>
              </a:rPr>
              <a:t>Grounding:</a:t>
            </a:r>
            <a:r>
              <a:rPr lang="en-US" sz="1600">
                <a:solidFill>
                  <a:srgbClr val="15213F"/>
                </a:solidFill>
                <a:latin typeface="Roboto" pitchFamily="34" charset="0"/>
                <a:ea typeface="Roboto" pitchFamily="34" charset="-122"/>
                <a:cs typeface="Roboto" pitchFamily="34" charset="-120"/>
              </a:rPr>
              <a:t> Proper grounding techniques are employed to minimize ground loops and ensure a stable reference voltage across the</a:t>
            </a:r>
          </a:p>
          <a:p>
            <a:pPr>
              <a:lnSpc>
                <a:spcPts val="2100"/>
              </a:lnSpc>
              <a:buSzPct val="100000"/>
            </a:pPr>
            <a:r>
              <a:rPr lang="en-US" sz="1600">
                <a:solidFill>
                  <a:srgbClr val="15213F"/>
                </a:solidFill>
                <a:latin typeface="Roboto" pitchFamily="34" charset="0"/>
                <a:ea typeface="Roboto" pitchFamily="34" charset="-122"/>
                <a:cs typeface="Roboto" pitchFamily="34" charset="-120"/>
              </a:rPr>
              <a:t>      system.</a:t>
            </a:r>
          </a:p>
          <a:p>
            <a:pPr marL="342900" indent="-342900" algn="l">
              <a:lnSpc>
                <a:spcPts val="2100"/>
              </a:lnSpc>
              <a:buSzPct val="100000"/>
              <a:buChar char="•"/>
            </a:pPr>
            <a:endParaRPr lang="en-US" sz="1600">
              <a:solidFill>
                <a:srgbClr val="15213F"/>
              </a:solidFill>
              <a:latin typeface="Roboto" pitchFamily="34" charset="0"/>
              <a:ea typeface="Roboto" pitchFamily="34" charset="-122"/>
              <a:cs typeface="Roboto" pitchFamily="34" charset="-120"/>
            </a:endParaRPr>
          </a:p>
          <a:p>
            <a:pPr algn="l">
              <a:lnSpc>
                <a:spcPts val="2100"/>
              </a:lnSpc>
              <a:buSzPct val="100000"/>
            </a:pPr>
            <a:endParaRPr lang="en-US" sz="1600">
              <a:solidFill>
                <a:srgbClr val="15213F"/>
              </a:solidFill>
              <a:latin typeface="Roboto" pitchFamily="34" charset="0"/>
              <a:ea typeface="Roboto" pitchFamily="34" charset="-122"/>
              <a:cs typeface="Roboto" pitchFamily="34" charset="-120"/>
            </a:endParaRPr>
          </a:p>
          <a:p>
            <a:pPr algn="l">
              <a:lnSpc>
                <a:spcPts val="2100"/>
              </a:lnSpc>
              <a:buSzPct val="100000"/>
            </a:pPr>
            <a:endParaRPr lang="en-US" sz="1600">
              <a:solidFill>
                <a:srgbClr val="15213F"/>
              </a:solidFill>
              <a:latin typeface="Roboto" pitchFamily="34" charset="0"/>
              <a:ea typeface="Roboto" pitchFamily="34" charset="-122"/>
              <a:cs typeface="Roboto" pitchFamily="34" charset="-120"/>
            </a:endParaRPr>
          </a:p>
          <a:p>
            <a:pPr algn="l">
              <a:lnSpc>
                <a:spcPts val="2100"/>
              </a:lnSpc>
              <a:buSzPct val="100000"/>
            </a:pPr>
            <a:endParaRPr lang="en-US" sz="1600"/>
          </a:p>
        </p:txBody>
      </p:sp>
      <p:sp>
        <p:nvSpPr>
          <p:cNvPr id="17" name="Text 14"/>
          <p:cNvSpPr/>
          <p:nvPr/>
        </p:nvSpPr>
        <p:spPr>
          <a:xfrm>
            <a:off x="269795" y="7542074"/>
            <a:ext cx="13291899" cy="267653"/>
          </a:xfrm>
          <a:prstGeom prst="rect">
            <a:avLst/>
          </a:prstGeom>
          <a:noFill/>
          <a:ln/>
        </p:spPr>
        <p:txBody>
          <a:bodyPr wrap="none" lIns="0" tIns="0" rIns="0" bIns="0" rtlCol="0" anchor="t"/>
          <a:lstStyle/>
          <a:p>
            <a:pPr marL="0" indent="0" algn="l">
              <a:lnSpc>
                <a:spcPts val="2100"/>
              </a:lnSpc>
              <a:buNone/>
            </a:pPr>
            <a:r>
              <a:rPr lang="en-US" sz="1600">
                <a:solidFill>
                  <a:srgbClr val="15213F"/>
                </a:solidFill>
                <a:latin typeface="Roboto" pitchFamily="34" charset="0"/>
                <a:ea typeface="Roboto" pitchFamily="34" charset="-122"/>
                <a:cs typeface="Roboto" pitchFamily="34" charset="-120"/>
              </a:rPr>
              <a:t>This comprehensive setup ensures that both the hardware and software components work in harmony to deliver accurate and reliable </a:t>
            </a:r>
          </a:p>
          <a:p>
            <a:pPr marL="0" indent="0" algn="l">
              <a:lnSpc>
                <a:spcPts val="2100"/>
              </a:lnSpc>
              <a:buNone/>
            </a:pPr>
            <a:r>
              <a:rPr lang="en-US" sz="1600">
                <a:solidFill>
                  <a:srgbClr val="15213F"/>
                </a:solidFill>
                <a:latin typeface="Roboto" pitchFamily="34" charset="0"/>
                <a:ea typeface="Roboto" pitchFamily="34" charset="-122"/>
                <a:cs typeface="Roboto" pitchFamily="34" charset="-120"/>
              </a:rPr>
              <a:t>attention monitoring.</a:t>
            </a:r>
            <a:endParaRPr 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0671" y="179325"/>
            <a:ext cx="6971586" cy="477083"/>
          </a:xfrm>
          <a:prstGeom prst="rect">
            <a:avLst/>
          </a:prstGeom>
          <a:noFill/>
          <a:ln/>
        </p:spPr>
        <p:txBody>
          <a:bodyPr wrap="none" lIns="0" tIns="0" rIns="0" bIns="0" rtlCol="0" anchor="t"/>
          <a:lstStyle/>
          <a:p>
            <a:pPr marL="0" indent="0" algn="l">
              <a:lnSpc>
                <a:spcPts val="3750"/>
              </a:lnSpc>
              <a:buNone/>
            </a:pPr>
            <a:r>
              <a:rPr lang="en-US" sz="2800">
                <a:solidFill>
                  <a:srgbClr val="3257B8"/>
                </a:solidFill>
                <a:latin typeface="Roboto Slab" pitchFamily="34" charset="0"/>
                <a:ea typeface="Roboto Slab" pitchFamily="34" charset="-122"/>
                <a:cs typeface="Roboto Slab" pitchFamily="34" charset="-120"/>
              </a:rPr>
              <a:t>System Workflow and Data Processing</a:t>
            </a:r>
            <a:endParaRPr lang="en-US" sz="2800"/>
          </a:p>
        </p:txBody>
      </p:sp>
      <p:sp>
        <p:nvSpPr>
          <p:cNvPr id="3" name="Text 1"/>
          <p:cNvSpPr/>
          <p:nvPr/>
        </p:nvSpPr>
        <p:spPr>
          <a:xfrm>
            <a:off x="610670" y="847147"/>
            <a:ext cx="13409057" cy="488394"/>
          </a:xfrm>
          <a:prstGeom prst="rect">
            <a:avLst/>
          </a:prstGeom>
          <a:noFill/>
          <a:ln/>
        </p:spPr>
        <p:txBody>
          <a:bodyPr wrap="square" lIns="0" tIns="0" rIns="0" bIns="0" rtlCol="0" anchor="t"/>
          <a:lstStyle/>
          <a:p>
            <a:pPr marL="0" indent="0" algn="l">
              <a:lnSpc>
                <a:spcPts val="1900"/>
              </a:lnSpc>
              <a:buNone/>
            </a:pPr>
            <a:r>
              <a:rPr lang="en-US" sz="1600">
                <a:solidFill>
                  <a:srgbClr val="15213F"/>
                </a:solidFill>
                <a:latin typeface="Roboto" pitchFamily="34" charset="0"/>
                <a:ea typeface="Roboto" pitchFamily="34" charset="-122"/>
                <a:cs typeface="Roboto" pitchFamily="34" charset="-120"/>
              </a:rPr>
              <a:t>The Classroom Monitoring System follows a clear, sequential process to detect student attention and provide immediate feedback. This workflow integrates the CSE-developed computer vision aspects with the ENTC-engineered hardware alerts, creating a cohesive and responsive system.</a:t>
            </a:r>
            <a:endParaRPr lang="en-US" sz="1600"/>
          </a:p>
        </p:txBody>
      </p:sp>
      <p:sp>
        <p:nvSpPr>
          <p:cNvPr id="4" name="Text 2"/>
          <p:cNvSpPr/>
          <p:nvPr/>
        </p:nvSpPr>
        <p:spPr>
          <a:xfrm>
            <a:off x="610669" y="1495277"/>
            <a:ext cx="13409057" cy="244197"/>
          </a:xfrm>
          <a:prstGeom prst="rect">
            <a:avLst/>
          </a:prstGeom>
          <a:noFill/>
          <a:ln/>
        </p:spPr>
        <p:txBody>
          <a:bodyPr wrap="none" lIns="0" tIns="0" rIns="0" bIns="0" rtlCol="0" anchor="t"/>
          <a:lstStyle/>
          <a:p>
            <a:pPr marL="0" indent="0" algn="l">
              <a:lnSpc>
                <a:spcPts val="1900"/>
              </a:lnSpc>
              <a:buNone/>
            </a:pPr>
            <a:r>
              <a:rPr lang="en-US" sz="1600">
                <a:solidFill>
                  <a:srgbClr val="15213F"/>
                </a:solidFill>
                <a:latin typeface="Roboto" pitchFamily="34" charset="0"/>
                <a:ea typeface="Roboto" pitchFamily="34" charset="-122"/>
                <a:cs typeface="Roboto" pitchFamily="34" charset="-120"/>
              </a:rPr>
              <a:t>This streamlined process ensures timely detection and actionable feedback, empowering teachers to manage classroom dynamics effectively.</a:t>
            </a:r>
            <a:endParaRPr lang="en-US" sz="1600"/>
          </a:p>
        </p:txBody>
      </p:sp>
      <p:sp>
        <p:nvSpPr>
          <p:cNvPr id="5" name="Text 3"/>
          <p:cNvSpPr/>
          <p:nvPr/>
        </p:nvSpPr>
        <p:spPr>
          <a:xfrm>
            <a:off x="610672" y="2168008"/>
            <a:ext cx="5967055" cy="244197"/>
          </a:xfrm>
          <a:prstGeom prst="rect">
            <a:avLst/>
          </a:prstGeom>
          <a:noFill/>
          <a:ln/>
        </p:spPr>
        <p:txBody>
          <a:bodyPr wrap="none" lIns="0" tIns="0" rIns="0" bIns="0" rtlCol="0" anchor="t"/>
          <a:lstStyle/>
          <a:p>
            <a:pPr marL="0" indent="0" algn="l">
              <a:lnSpc>
                <a:spcPts val="1900"/>
              </a:lnSpc>
              <a:buNone/>
            </a:pPr>
            <a:r>
              <a:rPr lang="en-US" sz="2400" b="1">
                <a:solidFill>
                  <a:schemeClr val="accent1">
                    <a:lumMod val="75000"/>
                  </a:schemeClr>
                </a:solidFill>
                <a:latin typeface="Roboto" pitchFamily="34" charset="0"/>
                <a:ea typeface="Roboto" pitchFamily="34" charset="-122"/>
                <a:cs typeface="Roboto" pitchFamily="34" charset="-120"/>
              </a:rPr>
              <a:t>Flowchart</a:t>
            </a:r>
            <a:r>
              <a:rPr lang="en-US" sz="2400" b="1">
                <a:solidFill>
                  <a:srgbClr val="15213F"/>
                </a:solidFill>
                <a:latin typeface="Roboto" pitchFamily="34" charset="0"/>
                <a:ea typeface="Roboto" pitchFamily="34" charset="-122"/>
                <a:cs typeface="Roboto" pitchFamily="34" charset="-120"/>
              </a:rPr>
              <a:t>:</a:t>
            </a:r>
            <a:endParaRPr lang="en-US" sz="2400"/>
          </a:p>
        </p:txBody>
      </p:sp>
      <p:pic>
        <p:nvPicPr>
          <p:cNvPr id="6" name="Image 0" descr="preencoded.png"/>
          <p:cNvPicPr>
            <a:picLocks noChangeAspect="1"/>
          </p:cNvPicPr>
          <p:nvPr/>
        </p:nvPicPr>
        <p:blipFill>
          <a:blip r:embed="rId3"/>
          <a:stretch>
            <a:fillRect/>
          </a:stretch>
        </p:blipFill>
        <p:spPr>
          <a:xfrm>
            <a:off x="414162" y="2578343"/>
            <a:ext cx="5422138" cy="5471932"/>
          </a:xfrm>
          <a:prstGeom prst="rect">
            <a:avLst/>
          </a:prstGeom>
        </p:spPr>
      </p:pic>
      <p:sp>
        <p:nvSpPr>
          <p:cNvPr id="7" name="Text 4"/>
          <p:cNvSpPr/>
          <p:nvPr/>
        </p:nvSpPr>
        <p:spPr>
          <a:xfrm>
            <a:off x="610672" y="6962180"/>
            <a:ext cx="5967055" cy="244197"/>
          </a:xfrm>
          <a:prstGeom prst="rect">
            <a:avLst/>
          </a:prstGeom>
          <a:noFill/>
          <a:ln/>
        </p:spPr>
        <p:txBody>
          <a:bodyPr wrap="none" lIns="0" tIns="0" rIns="0" bIns="0" rtlCol="0" anchor="t"/>
          <a:lstStyle/>
          <a:p>
            <a:pPr marL="0" indent="0" algn="l">
              <a:lnSpc>
                <a:spcPts val="1900"/>
              </a:lnSpc>
              <a:buNone/>
            </a:pPr>
            <a:endParaRPr lang="en-US" sz="1600"/>
          </a:p>
        </p:txBody>
      </p:sp>
      <p:sp>
        <p:nvSpPr>
          <p:cNvPr id="8" name="Text 5"/>
          <p:cNvSpPr/>
          <p:nvPr/>
        </p:nvSpPr>
        <p:spPr>
          <a:xfrm>
            <a:off x="6577727" y="2167253"/>
            <a:ext cx="7069574" cy="244197"/>
          </a:xfrm>
          <a:prstGeom prst="rect">
            <a:avLst/>
          </a:prstGeom>
          <a:noFill/>
          <a:ln/>
        </p:spPr>
        <p:txBody>
          <a:bodyPr wrap="none" lIns="0" tIns="0" rIns="0" bIns="0" rtlCol="0" anchor="t"/>
          <a:lstStyle/>
          <a:p>
            <a:pPr marL="0" indent="0" algn="l">
              <a:lnSpc>
                <a:spcPts val="1900"/>
              </a:lnSpc>
              <a:buNone/>
            </a:pPr>
            <a:r>
              <a:rPr lang="en-US" sz="2400" b="1">
                <a:solidFill>
                  <a:schemeClr val="accent1">
                    <a:lumMod val="75000"/>
                  </a:schemeClr>
                </a:solidFill>
                <a:latin typeface="Roboto" pitchFamily="34" charset="0"/>
                <a:ea typeface="Roboto" pitchFamily="34" charset="-122"/>
                <a:cs typeface="Roboto" pitchFamily="34" charset="-120"/>
              </a:rPr>
              <a:t>Process</a:t>
            </a:r>
            <a:r>
              <a:rPr lang="en-US" sz="2400" b="1">
                <a:solidFill>
                  <a:srgbClr val="15213F"/>
                </a:solidFill>
                <a:latin typeface="Roboto" pitchFamily="34" charset="0"/>
                <a:ea typeface="Roboto" pitchFamily="34" charset="-122"/>
                <a:cs typeface="Roboto" pitchFamily="34" charset="-120"/>
              </a:rPr>
              <a:t>:</a:t>
            </a:r>
            <a:endParaRPr lang="en-US" sz="2400"/>
          </a:p>
        </p:txBody>
      </p:sp>
      <p:sp>
        <p:nvSpPr>
          <p:cNvPr id="9" name="Text 6"/>
          <p:cNvSpPr/>
          <p:nvPr/>
        </p:nvSpPr>
        <p:spPr>
          <a:xfrm>
            <a:off x="6577727" y="2556152"/>
            <a:ext cx="7069574" cy="244197"/>
          </a:xfrm>
          <a:prstGeom prst="rect">
            <a:avLst/>
          </a:prstGeom>
          <a:noFill/>
          <a:ln/>
        </p:spPr>
        <p:txBody>
          <a:bodyPr wrap="none" lIns="0" tIns="0" rIns="0" bIns="0" rtlCol="0" anchor="t"/>
          <a:lstStyle/>
          <a:p>
            <a:pPr marL="342900" indent="-342900" algn="l">
              <a:lnSpc>
                <a:spcPts val="1900"/>
              </a:lnSpc>
              <a:buSzPct val="100000"/>
              <a:buFont typeface="+mj-lt"/>
              <a:buAutoNum type="arabicPeriod"/>
            </a:pPr>
            <a:r>
              <a:rPr lang="en-US" sz="1600">
                <a:solidFill>
                  <a:srgbClr val="15213F"/>
                </a:solidFill>
                <a:latin typeface="Roboto" pitchFamily="34" charset="0"/>
                <a:ea typeface="Roboto" pitchFamily="34" charset="-122"/>
                <a:cs typeface="Roboto" pitchFamily="34" charset="-120"/>
              </a:rPr>
              <a:t>Initialize Camera and Sensor. </a:t>
            </a:r>
            <a:endParaRPr lang="en-US" sz="1600"/>
          </a:p>
        </p:txBody>
      </p:sp>
      <p:sp>
        <p:nvSpPr>
          <p:cNvPr id="10" name="Text 7"/>
          <p:cNvSpPr/>
          <p:nvPr/>
        </p:nvSpPr>
        <p:spPr>
          <a:xfrm>
            <a:off x="6577727" y="2959301"/>
            <a:ext cx="7069574" cy="244197"/>
          </a:xfrm>
          <a:prstGeom prst="rect">
            <a:avLst/>
          </a:prstGeom>
          <a:noFill/>
          <a:ln/>
        </p:spPr>
        <p:txBody>
          <a:bodyPr wrap="none" lIns="0" tIns="0" rIns="0" bIns="0" rtlCol="0" anchor="t"/>
          <a:lstStyle/>
          <a:p>
            <a:pPr marL="342900" indent="-342900" algn="l">
              <a:lnSpc>
                <a:spcPts val="1900"/>
              </a:lnSpc>
              <a:buSzPct val="100000"/>
              <a:buFont typeface="+mj-lt"/>
              <a:buAutoNum type="arabicPeriod" startAt="2"/>
            </a:pPr>
            <a:r>
              <a:rPr lang="en-US" sz="1600">
                <a:solidFill>
                  <a:srgbClr val="15213F"/>
                </a:solidFill>
                <a:latin typeface="Roboto" pitchFamily="34" charset="0"/>
                <a:ea typeface="Roboto" pitchFamily="34" charset="-122"/>
                <a:cs typeface="Roboto" pitchFamily="34" charset="-120"/>
              </a:rPr>
              <a:t>Check PIR Sensor: Is motion detected? </a:t>
            </a:r>
            <a:endParaRPr lang="en-US" sz="1600"/>
          </a:p>
        </p:txBody>
      </p:sp>
      <p:sp>
        <p:nvSpPr>
          <p:cNvPr id="11" name="Text 8"/>
          <p:cNvSpPr/>
          <p:nvPr/>
        </p:nvSpPr>
        <p:spPr>
          <a:xfrm>
            <a:off x="6957774" y="3281047"/>
            <a:ext cx="7069574" cy="244197"/>
          </a:xfrm>
          <a:prstGeom prst="rect">
            <a:avLst/>
          </a:prstGeom>
          <a:noFill/>
          <a:ln/>
        </p:spPr>
        <p:txBody>
          <a:bodyPr wrap="none" lIns="0" tIns="0" rIns="0" bIns="0" rtlCol="0" anchor="t"/>
          <a:lstStyle/>
          <a:p>
            <a:pPr marL="342900" indent="-342900" algn="l">
              <a:lnSpc>
                <a:spcPts val="1900"/>
              </a:lnSpc>
              <a:buSzPct val="100000"/>
              <a:buChar char="•"/>
            </a:pPr>
            <a:r>
              <a:rPr lang="en-US" sz="1600">
                <a:solidFill>
                  <a:srgbClr val="15213F"/>
                </a:solidFill>
                <a:latin typeface="Roboto" pitchFamily="34" charset="0"/>
                <a:ea typeface="Roboto" pitchFamily="34" charset="-122"/>
                <a:cs typeface="Roboto" pitchFamily="34" charset="-120"/>
              </a:rPr>
              <a:t> If No, loop. </a:t>
            </a:r>
            <a:endParaRPr lang="en-US" sz="1600"/>
          </a:p>
        </p:txBody>
      </p:sp>
      <p:sp>
        <p:nvSpPr>
          <p:cNvPr id="12" name="Text 9"/>
          <p:cNvSpPr/>
          <p:nvPr/>
        </p:nvSpPr>
        <p:spPr>
          <a:xfrm>
            <a:off x="6957774" y="3589405"/>
            <a:ext cx="7069574" cy="244197"/>
          </a:xfrm>
          <a:prstGeom prst="rect">
            <a:avLst/>
          </a:prstGeom>
          <a:noFill/>
          <a:ln/>
        </p:spPr>
        <p:txBody>
          <a:bodyPr wrap="none" lIns="0" tIns="0" rIns="0" bIns="0" rtlCol="0" anchor="t"/>
          <a:lstStyle/>
          <a:p>
            <a:pPr marL="342900" indent="-342900" algn="l">
              <a:lnSpc>
                <a:spcPts val="1900"/>
              </a:lnSpc>
              <a:buSzPct val="100000"/>
              <a:buChar char="•"/>
            </a:pPr>
            <a:r>
              <a:rPr lang="en-US" sz="1600">
                <a:solidFill>
                  <a:srgbClr val="15213F"/>
                </a:solidFill>
                <a:latin typeface="Roboto" pitchFamily="34" charset="0"/>
                <a:ea typeface="Roboto" pitchFamily="34" charset="-122"/>
                <a:cs typeface="Roboto" pitchFamily="34" charset="-120"/>
              </a:rPr>
              <a:t> If Yes, proceed.</a:t>
            </a:r>
            <a:endParaRPr lang="en-US" sz="1600"/>
          </a:p>
        </p:txBody>
      </p:sp>
      <p:sp>
        <p:nvSpPr>
          <p:cNvPr id="13" name="Text 10"/>
          <p:cNvSpPr/>
          <p:nvPr/>
        </p:nvSpPr>
        <p:spPr>
          <a:xfrm>
            <a:off x="6577727" y="3891860"/>
            <a:ext cx="7069574" cy="244197"/>
          </a:xfrm>
          <a:prstGeom prst="rect">
            <a:avLst/>
          </a:prstGeom>
          <a:noFill/>
          <a:ln/>
        </p:spPr>
        <p:txBody>
          <a:bodyPr wrap="none" lIns="0" tIns="0" rIns="0" bIns="0" rtlCol="0" anchor="t"/>
          <a:lstStyle/>
          <a:p>
            <a:pPr marL="342900" indent="-342900" algn="l">
              <a:lnSpc>
                <a:spcPts val="1900"/>
              </a:lnSpc>
              <a:buAutoNum type="arabicPeriod" startAt="3"/>
            </a:pPr>
            <a:r>
              <a:rPr lang="en-US" sz="1600">
                <a:solidFill>
                  <a:srgbClr val="15213F"/>
                </a:solidFill>
                <a:latin typeface="Roboto" pitchFamily="34" charset="0"/>
                <a:ea typeface="Roboto" pitchFamily="34" charset="-122"/>
                <a:cs typeface="Roboto" pitchFamily="34" charset="-120"/>
              </a:rPr>
              <a:t>Capture real-time video from camera and Face Detection Use OpenCV to </a:t>
            </a:r>
          </a:p>
          <a:p>
            <a:pPr algn="l">
              <a:lnSpc>
                <a:spcPts val="1900"/>
              </a:lnSpc>
            </a:pPr>
            <a:r>
              <a:rPr lang="en-US" sz="1600">
                <a:solidFill>
                  <a:srgbClr val="15213F"/>
                </a:solidFill>
                <a:latin typeface="Roboto" pitchFamily="34" charset="0"/>
                <a:ea typeface="Roboto" pitchFamily="34" charset="-122"/>
                <a:cs typeface="Roboto" pitchFamily="34" charset="-120"/>
              </a:rPr>
              <a:t>       detect faces in the image.</a:t>
            </a:r>
            <a:endParaRPr lang="en-US" sz="1600"/>
          </a:p>
        </p:txBody>
      </p:sp>
      <p:sp>
        <p:nvSpPr>
          <p:cNvPr id="14" name="Text 11"/>
          <p:cNvSpPr/>
          <p:nvPr/>
        </p:nvSpPr>
        <p:spPr>
          <a:xfrm>
            <a:off x="6577727" y="4496337"/>
            <a:ext cx="7069574" cy="244197"/>
          </a:xfrm>
          <a:prstGeom prst="rect">
            <a:avLst/>
          </a:prstGeom>
          <a:noFill/>
          <a:ln/>
        </p:spPr>
        <p:txBody>
          <a:bodyPr wrap="none" lIns="0" tIns="0" rIns="0" bIns="0" rtlCol="0" anchor="t"/>
          <a:lstStyle/>
          <a:p>
            <a:pPr marL="0" indent="0" algn="l">
              <a:lnSpc>
                <a:spcPts val="1900"/>
              </a:lnSpc>
              <a:buNone/>
            </a:pPr>
            <a:r>
              <a:rPr lang="en-US" sz="1600">
                <a:solidFill>
                  <a:srgbClr val="15213F"/>
                </a:solidFill>
                <a:latin typeface="Roboto" pitchFamily="34" charset="0"/>
                <a:ea typeface="Roboto" pitchFamily="34" charset="-122"/>
                <a:cs typeface="Roboto" pitchFamily="34" charset="-120"/>
              </a:rPr>
              <a:t>4. Face Recognition: Compare detected faces with pre-registered student </a:t>
            </a:r>
          </a:p>
          <a:p>
            <a:pPr marL="0" indent="0" algn="l">
              <a:lnSpc>
                <a:spcPts val="1900"/>
              </a:lnSpc>
              <a:buNone/>
            </a:pPr>
            <a:r>
              <a:rPr lang="en-US" sz="1600">
                <a:solidFill>
                  <a:srgbClr val="15213F"/>
                </a:solidFill>
                <a:latin typeface="Roboto" pitchFamily="34" charset="0"/>
                <a:ea typeface="Roboto" pitchFamily="34" charset="-122"/>
                <a:cs typeface="Roboto" pitchFamily="34" charset="-120"/>
              </a:rPr>
              <a:t>     faces in the database.</a:t>
            </a:r>
            <a:endParaRPr lang="en-US" sz="1600"/>
          </a:p>
        </p:txBody>
      </p:sp>
      <p:sp>
        <p:nvSpPr>
          <p:cNvPr id="15" name="Text 12"/>
          <p:cNvSpPr/>
          <p:nvPr/>
        </p:nvSpPr>
        <p:spPr>
          <a:xfrm>
            <a:off x="6577727" y="5128736"/>
            <a:ext cx="7069574" cy="244197"/>
          </a:xfrm>
          <a:prstGeom prst="rect">
            <a:avLst/>
          </a:prstGeom>
          <a:noFill/>
          <a:ln/>
        </p:spPr>
        <p:txBody>
          <a:bodyPr wrap="none" lIns="0" tIns="0" rIns="0" bIns="0" rtlCol="0" anchor="t"/>
          <a:lstStyle/>
          <a:p>
            <a:pPr marL="0" indent="0" algn="l">
              <a:lnSpc>
                <a:spcPts val="1900"/>
              </a:lnSpc>
              <a:buNone/>
            </a:pPr>
            <a:r>
              <a:rPr lang="en-US" sz="1600">
                <a:solidFill>
                  <a:srgbClr val="15213F"/>
                </a:solidFill>
                <a:latin typeface="Roboto" pitchFamily="34" charset="0"/>
                <a:ea typeface="Roboto" pitchFamily="34" charset="-122"/>
                <a:cs typeface="Roboto" pitchFamily="34" charset="-120"/>
              </a:rPr>
              <a:t>5. Decision If: ·</a:t>
            </a:r>
            <a:endParaRPr lang="en-US" sz="1600"/>
          </a:p>
        </p:txBody>
      </p:sp>
      <p:sp>
        <p:nvSpPr>
          <p:cNvPr id="16" name="Text 13"/>
          <p:cNvSpPr/>
          <p:nvPr/>
        </p:nvSpPr>
        <p:spPr>
          <a:xfrm>
            <a:off x="6969542" y="5485090"/>
            <a:ext cx="7069574" cy="488394"/>
          </a:xfrm>
          <a:prstGeom prst="rect">
            <a:avLst/>
          </a:prstGeom>
          <a:noFill/>
          <a:ln/>
        </p:spPr>
        <p:txBody>
          <a:bodyPr wrap="square" lIns="0" tIns="0" rIns="0" bIns="0" rtlCol="0" anchor="t"/>
          <a:lstStyle/>
          <a:p>
            <a:pPr marL="342900" indent="-342900" algn="l">
              <a:lnSpc>
                <a:spcPts val="1900"/>
              </a:lnSpc>
              <a:buSzPct val="100000"/>
              <a:buChar char="•"/>
            </a:pPr>
            <a:r>
              <a:rPr lang="en-US" sz="1600">
                <a:solidFill>
                  <a:srgbClr val="15213F"/>
                </a:solidFill>
                <a:latin typeface="Roboto" pitchFamily="34" charset="0"/>
                <a:ea typeface="Roboto" pitchFamily="34" charset="-122"/>
                <a:cs typeface="Roboto" pitchFamily="34" charset="-120"/>
              </a:rPr>
              <a:t>Recognized: Check its attentivity, if No then a notification will send to its respective teachers and parents via Dashboard.</a:t>
            </a:r>
            <a:endParaRPr lang="en-US" sz="1600"/>
          </a:p>
        </p:txBody>
      </p:sp>
      <p:sp>
        <p:nvSpPr>
          <p:cNvPr id="17" name="Text 14"/>
          <p:cNvSpPr/>
          <p:nvPr/>
        </p:nvSpPr>
        <p:spPr>
          <a:xfrm>
            <a:off x="6950152" y="6049745"/>
            <a:ext cx="7069574" cy="244197"/>
          </a:xfrm>
          <a:prstGeom prst="rect">
            <a:avLst/>
          </a:prstGeom>
          <a:noFill/>
          <a:ln/>
        </p:spPr>
        <p:txBody>
          <a:bodyPr wrap="none" lIns="0" tIns="0" rIns="0" bIns="0" rtlCol="0" anchor="t"/>
          <a:lstStyle/>
          <a:p>
            <a:pPr marL="342900" indent="-342900" algn="l">
              <a:lnSpc>
                <a:spcPts val="1900"/>
              </a:lnSpc>
              <a:buSzPct val="100000"/>
              <a:buChar char="•"/>
            </a:pPr>
            <a:r>
              <a:rPr lang="en-US" sz="1600">
                <a:solidFill>
                  <a:srgbClr val="15213F"/>
                </a:solidFill>
                <a:latin typeface="Roboto" pitchFamily="34" charset="0"/>
                <a:ea typeface="Roboto" pitchFamily="34" charset="-122"/>
                <a:cs typeface="Roboto" pitchFamily="34" charset="-120"/>
              </a:rPr>
              <a:t>Unrecognized: Trigger an "Intrusion Alert" to the teachers. </a:t>
            </a:r>
            <a:endParaRPr lang="en-US" sz="1600"/>
          </a:p>
        </p:txBody>
      </p:sp>
      <p:sp>
        <p:nvSpPr>
          <p:cNvPr id="18" name="Text 15"/>
          <p:cNvSpPr/>
          <p:nvPr/>
        </p:nvSpPr>
        <p:spPr>
          <a:xfrm>
            <a:off x="6577727" y="6373116"/>
            <a:ext cx="7069574" cy="244197"/>
          </a:xfrm>
          <a:prstGeom prst="rect">
            <a:avLst/>
          </a:prstGeom>
          <a:noFill/>
          <a:ln/>
        </p:spPr>
        <p:txBody>
          <a:bodyPr wrap="none" lIns="0" tIns="0" rIns="0" bIns="0" rtlCol="0" anchor="t"/>
          <a:lstStyle/>
          <a:p>
            <a:pPr marL="0" indent="0" algn="l">
              <a:lnSpc>
                <a:spcPts val="1900"/>
              </a:lnSpc>
              <a:buNone/>
            </a:pPr>
            <a:r>
              <a:rPr lang="en-US" sz="1600">
                <a:solidFill>
                  <a:srgbClr val="15213F"/>
                </a:solidFill>
                <a:latin typeface="Roboto" pitchFamily="34" charset="0"/>
                <a:ea typeface="Roboto" pitchFamily="34" charset="-122"/>
                <a:cs typeface="Roboto" pitchFamily="34" charset="-120"/>
              </a:rPr>
              <a:t> 6. Update Database with results.</a:t>
            </a:r>
            <a:endParaRPr lang="en-US" sz="1600"/>
          </a:p>
        </p:txBody>
      </p:sp>
      <p:sp>
        <p:nvSpPr>
          <p:cNvPr id="19" name="Text 16"/>
          <p:cNvSpPr/>
          <p:nvPr/>
        </p:nvSpPr>
        <p:spPr>
          <a:xfrm>
            <a:off x="6577727" y="6756200"/>
            <a:ext cx="7069574" cy="244197"/>
          </a:xfrm>
          <a:prstGeom prst="rect">
            <a:avLst/>
          </a:prstGeom>
          <a:noFill/>
          <a:ln/>
        </p:spPr>
        <p:txBody>
          <a:bodyPr wrap="none" lIns="0" tIns="0" rIns="0" bIns="0" rtlCol="0" anchor="t"/>
          <a:lstStyle/>
          <a:p>
            <a:pPr marL="0" indent="0" algn="l">
              <a:lnSpc>
                <a:spcPts val="1900"/>
              </a:lnSpc>
              <a:buNone/>
            </a:pPr>
            <a:r>
              <a:rPr lang="en-US" sz="1600">
                <a:solidFill>
                  <a:srgbClr val="15213F"/>
                </a:solidFill>
                <a:latin typeface="Roboto" pitchFamily="34" charset="0"/>
                <a:ea typeface="Roboto" pitchFamily="34" charset="-122"/>
                <a:cs typeface="Roboto" pitchFamily="34" charset="-120"/>
              </a:rPr>
              <a:t>7. Display Results  on the dashboard. </a:t>
            </a:r>
            <a:endParaRPr lang="en-US" sz="1600"/>
          </a:p>
        </p:txBody>
      </p:sp>
      <p:sp>
        <p:nvSpPr>
          <p:cNvPr id="20" name="Text 17"/>
          <p:cNvSpPr/>
          <p:nvPr/>
        </p:nvSpPr>
        <p:spPr>
          <a:xfrm>
            <a:off x="-939348" y="7397116"/>
            <a:ext cx="13409057" cy="244197"/>
          </a:xfrm>
          <a:prstGeom prst="rect">
            <a:avLst/>
          </a:prstGeom>
          <a:noFill/>
          <a:ln/>
        </p:spPr>
        <p:txBody>
          <a:bodyPr wrap="none" lIns="0" tIns="0" rIns="0" bIns="0" rtlCol="0" anchor="t"/>
          <a:lstStyle/>
          <a:p>
            <a:pPr marL="0" indent="0" algn="l">
              <a:lnSpc>
                <a:spcPts val="1900"/>
              </a:lnSpc>
              <a:buNone/>
            </a:pPr>
            <a:endParaRPr 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2697" y="364574"/>
            <a:ext cx="4386143" cy="486489"/>
          </a:xfrm>
          <a:prstGeom prst="rect">
            <a:avLst/>
          </a:prstGeom>
          <a:noFill/>
          <a:ln/>
        </p:spPr>
        <p:txBody>
          <a:bodyPr wrap="none" lIns="0" tIns="0" rIns="0" bIns="0" rtlCol="0" anchor="t"/>
          <a:lstStyle/>
          <a:p>
            <a:pPr marL="0" indent="0" algn="l">
              <a:lnSpc>
                <a:spcPts val="3800"/>
              </a:lnSpc>
              <a:buNone/>
            </a:pPr>
            <a:r>
              <a:rPr lang="en-US" sz="2800">
                <a:solidFill>
                  <a:srgbClr val="3257B8"/>
                </a:solidFill>
                <a:latin typeface="Roboto Slab" pitchFamily="34" charset="0"/>
                <a:ea typeface="Roboto Slab" pitchFamily="34" charset="-122"/>
                <a:cs typeface="Roboto Slab" pitchFamily="34" charset="-120"/>
              </a:rPr>
              <a:t>Progress Made Till Now</a:t>
            </a:r>
            <a:endParaRPr lang="en-US" sz="2800"/>
          </a:p>
        </p:txBody>
      </p:sp>
      <p:sp>
        <p:nvSpPr>
          <p:cNvPr id="3" name="Text 1"/>
          <p:cNvSpPr/>
          <p:nvPr/>
        </p:nvSpPr>
        <p:spPr>
          <a:xfrm>
            <a:off x="622697" y="1074363"/>
            <a:ext cx="13385006" cy="498157"/>
          </a:xfrm>
          <a:prstGeom prst="rect">
            <a:avLst/>
          </a:prstGeom>
          <a:noFill/>
          <a:ln/>
        </p:spPr>
        <p:txBody>
          <a:bodyPr wrap="square" lIns="0" tIns="0" rIns="0" bIns="0" rtlCol="0" anchor="t"/>
          <a:lstStyle/>
          <a:p>
            <a:pPr marL="0" indent="0" algn="l">
              <a:lnSpc>
                <a:spcPts val="1950"/>
              </a:lnSpc>
              <a:buNone/>
            </a:pPr>
            <a:r>
              <a:rPr lang="en-US" sz="1600">
                <a:solidFill>
                  <a:srgbClr val="15213F"/>
                </a:solidFill>
                <a:latin typeface="Roboto" pitchFamily="34" charset="0"/>
                <a:ea typeface="Roboto" pitchFamily="34" charset="-122"/>
                <a:cs typeface="Roboto" pitchFamily="34" charset="-120"/>
              </a:rPr>
              <a:t>Our project has advanced significantly, demonstrating the feasibility and initial effectiveness of the integrated classroom monitoring system. We have successfully implemented key components from the CSE domains.</a:t>
            </a:r>
            <a:endParaRPr lang="en-US" sz="1600"/>
          </a:p>
        </p:txBody>
      </p:sp>
      <p:sp>
        <p:nvSpPr>
          <p:cNvPr id="4" name="Text 2"/>
          <p:cNvSpPr/>
          <p:nvPr/>
        </p:nvSpPr>
        <p:spPr>
          <a:xfrm>
            <a:off x="622697" y="2027051"/>
            <a:ext cx="3039389" cy="217682"/>
          </a:xfrm>
          <a:prstGeom prst="rect">
            <a:avLst/>
          </a:prstGeom>
          <a:noFill/>
          <a:ln/>
        </p:spPr>
        <p:txBody>
          <a:bodyPr wrap="none" lIns="0" tIns="0" rIns="0" bIns="0" rtlCol="0" anchor="t"/>
          <a:lstStyle/>
          <a:p>
            <a:pPr>
              <a:lnSpc>
                <a:spcPts val="2250"/>
              </a:lnSpc>
            </a:pPr>
            <a:r>
              <a:rPr lang="en-US" sz="2400">
                <a:solidFill>
                  <a:srgbClr val="3257B8"/>
                </a:solidFill>
                <a:latin typeface="Roboto Slab"/>
                <a:ea typeface="Roboto Slab"/>
                <a:cs typeface="Roboto Slab"/>
              </a:rPr>
              <a:t>CSE Achievements</a:t>
            </a:r>
            <a:endParaRPr lang="en-US" sz="2400" err="1"/>
          </a:p>
        </p:txBody>
      </p:sp>
      <p:sp>
        <p:nvSpPr>
          <p:cNvPr id="5" name="Text 3"/>
          <p:cNvSpPr/>
          <p:nvPr/>
        </p:nvSpPr>
        <p:spPr>
          <a:xfrm>
            <a:off x="7512725" y="2039064"/>
            <a:ext cx="6502598" cy="389097"/>
          </a:xfrm>
          <a:prstGeom prst="rect">
            <a:avLst/>
          </a:prstGeom>
          <a:noFill/>
          <a:ln/>
        </p:spPr>
        <p:txBody>
          <a:bodyPr wrap="none" lIns="0" tIns="0" rIns="0" bIns="0" rtlCol="0" anchor="t"/>
          <a:lstStyle/>
          <a:p>
            <a:pPr marL="0" indent="0" algn="l">
              <a:lnSpc>
                <a:spcPts val="2450"/>
              </a:lnSpc>
              <a:buNone/>
            </a:pPr>
            <a:r>
              <a:rPr lang="en-US" sz="2400">
                <a:solidFill>
                  <a:srgbClr val="204C8E"/>
                </a:solidFill>
                <a:latin typeface="Roboto" pitchFamily="34" charset="0"/>
                <a:ea typeface="Roboto" pitchFamily="34" charset="-122"/>
                <a:cs typeface="Roboto" pitchFamily="34" charset="-120"/>
              </a:rPr>
              <a:t>Progress</a:t>
            </a:r>
            <a:endParaRPr lang="en-US" sz="1600"/>
          </a:p>
        </p:txBody>
      </p:sp>
      <p:sp>
        <p:nvSpPr>
          <p:cNvPr id="7" name="Text 4"/>
          <p:cNvSpPr/>
          <p:nvPr/>
        </p:nvSpPr>
        <p:spPr>
          <a:xfrm>
            <a:off x="622697" y="6102668"/>
            <a:ext cx="6502598" cy="498157"/>
          </a:xfrm>
          <a:prstGeom prst="rect">
            <a:avLst/>
          </a:prstGeom>
          <a:noFill/>
          <a:ln/>
        </p:spPr>
        <p:txBody>
          <a:bodyPr wrap="square" lIns="0" tIns="0" rIns="0" bIns="0" rtlCol="0" anchor="t"/>
          <a:lstStyle/>
          <a:p>
            <a:pPr marL="342900" indent="-342900" algn="l">
              <a:lnSpc>
                <a:spcPts val="1950"/>
              </a:lnSpc>
              <a:buSzPct val="100000"/>
              <a:buChar char="•"/>
            </a:pPr>
            <a:r>
              <a:rPr lang="en-US" sz="1600">
                <a:solidFill>
                  <a:srgbClr val="15213F"/>
                </a:solidFill>
                <a:latin typeface="Roboto"/>
                <a:ea typeface="Roboto"/>
                <a:cs typeface="Roboto"/>
              </a:rPr>
              <a:t> System Design Finalized: Designed the complete workflow for face detection, recognition, and alert generation.</a:t>
            </a:r>
            <a:endParaRPr lang="en-US" sz="1600">
              <a:latin typeface="Roboto"/>
              <a:ea typeface="Roboto"/>
              <a:cs typeface="Roboto"/>
            </a:endParaRPr>
          </a:p>
        </p:txBody>
      </p:sp>
      <p:sp>
        <p:nvSpPr>
          <p:cNvPr id="8" name="Text 5"/>
          <p:cNvSpPr/>
          <p:nvPr/>
        </p:nvSpPr>
        <p:spPr>
          <a:xfrm>
            <a:off x="622697" y="6764237"/>
            <a:ext cx="6502598" cy="498157"/>
          </a:xfrm>
          <a:prstGeom prst="rect">
            <a:avLst/>
          </a:prstGeom>
          <a:noFill/>
          <a:ln/>
        </p:spPr>
        <p:txBody>
          <a:bodyPr wrap="square" lIns="0" tIns="0" rIns="0" bIns="0" rtlCol="0" anchor="t"/>
          <a:lstStyle/>
          <a:p>
            <a:pPr marL="342900" indent="-342900" algn="l">
              <a:lnSpc>
                <a:spcPts val="1950"/>
              </a:lnSpc>
              <a:buSzPct val="100000"/>
              <a:buChar char="•"/>
            </a:pPr>
            <a:r>
              <a:rPr lang="en-US" sz="1600">
                <a:solidFill>
                  <a:srgbClr val="15213F"/>
                </a:solidFill>
                <a:latin typeface="Roboto"/>
                <a:ea typeface="Roboto"/>
                <a:cs typeface="Roboto"/>
              </a:rPr>
              <a:t> Dashboard Wireframe: Designed the layout and user interface for the web monitoring dashboard.</a:t>
            </a:r>
            <a:endParaRPr lang="en-US" sz="1600">
              <a:latin typeface="Roboto"/>
              <a:ea typeface="Roboto"/>
              <a:cs typeface="Roboto"/>
            </a:endParaRPr>
          </a:p>
        </p:txBody>
      </p:sp>
      <p:sp>
        <p:nvSpPr>
          <p:cNvPr id="9" name="Text 6"/>
          <p:cNvSpPr/>
          <p:nvPr/>
        </p:nvSpPr>
        <p:spPr>
          <a:xfrm>
            <a:off x="7420127" y="2535543"/>
            <a:ext cx="6502598" cy="498157"/>
          </a:xfrm>
          <a:prstGeom prst="rect">
            <a:avLst/>
          </a:prstGeom>
          <a:noFill/>
          <a:ln/>
        </p:spPr>
        <p:txBody>
          <a:bodyPr wrap="square" lIns="0" tIns="0" rIns="0" bIns="0" rtlCol="0" anchor="t"/>
          <a:lstStyle/>
          <a:p>
            <a:pPr marL="0" indent="0" algn="l">
              <a:lnSpc>
                <a:spcPts val="1950"/>
              </a:lnSpc>
              <a:buNone/>
            </a:pPr>
            <a:r>
              <a:rPr lang="en-US" sz="1600">
                <a:solidFill>
                  <a:srgbClr val="000000"/>
                </a:solidFill>
                <a:latin typeface="Roboto" pitchFamily="34" charset="0"/>
                <a:ea typeface="Roboto" pitchFamily="34" charset="-122"/>
                <a:cs typeface="Roboto" pitchFamily="34" charset="-120"/>
              </a:rPr>
              <a:t>✅</a:t>
            </a:r>
            <a:r>
              <a:rPr lang="en-US" sz="1600" u="sng">
                <a:solidFill>
                  <a:srgbClr val="15213F"/>
                </a:solidFill>
                <a:latin typeface="Roboto" pitchFamily="34" charset="0"/>
                <a:ea typeface="Roboto" pitchFamily="34" charset="-122"/>
                <a:cs typeface="Roboto" pitchFamily="34" charset="-120"/>
              </a:rPr>
              <a:t>Literature Survey Completed</a:t>
            </a:r>
            <a:r>
              <a:rPr lang="en-US" sz="1600">
                <a:solidFill>
                  <a:srgbClr val="15213F"/>
                </a:solidFill>
                <a:latin typeface="Roboto" pitchFamily="34" charset="0"/>
                <a:ea typeface="Roboto" pitchFamily="34" charset="-122"/>
                <a:cs typeface="Roboto" pitchFamily="34" charset="-120"/>
              </a:rPr>
              <a:t>: Researched and analyzed existing methods for facial recognition and hardware integration. </a:t>
            </a:r>
            <a:endParaRPr lang="en-US" sz="1600"/>
          </a:p>
        </p:txBody>
      </p:sp>
      <p:sp>
        <p:nvSpPr>
          <p:cNvPr id="10" name="Text 7"/>
          <p:cNvSpPr/>
          <p:nvPr/>
        </p:nvSpPr>
        <p:spPr>
          <a:xfrm>
            <a:off x="7420127" y="3215885"/>
            <a:ext cx="6502598" cy="498157"/>
          </a:xfrm>
          <a:prstGeom prst="rect">
            <a:avLst/>
          </a:prstGeom>
          <a:noFill/>
          <a:ln/>
        </p:spPr>
        <p:txBody>
          <a:bodyPr wrap="square" lIns="0" tIns="0" rIns="0" bIns="0" rtlCol="0" anchor="t"/>
          <a:lstStyle/>
          <a:p>
            <a:pPr marL="0" indent="0" algn="l">
              <a:lnSpc>
                <a:spcPts val="1950"/>
              </a:lnSpc>
              <a:buNone/>
            </a:pPr>
            <a:r>
              <a:rPr lang="en-US" sz="1600">
                <a:solidFill>
                  <a:srgbClr val="000000"/>
                </a:solidFill>
                <a:latin typeface="Roboto" pitchFamily="34" charset="0"/>
                <a:ea typeface="Roboto" pitchFamily="34" charset="-122"/>
                <a:cs typeface="Roboto" pitchFamily="34" charset="-120"/>
              </a:rPr>
              <a:t>✅</a:t>
            </a:r>
            <a:r>
              <a:rPr lang="en-US" sz="1600" u="sng">
                <a:solidFill>
                  <a:srgbClr val="15213F"/>
                </a:solidFill>
                <a:latin typeface="Roboto" pitchFamily="34" charset="0"/>
                <a:ea typeface="Roboto" pitchFamily="34" charset="-122"/>
                <a:cs typeface="Roboto" pitchFamily="34" charset="-120"/>
              </a:rPr>
              <a:t> Software Tools Installed</a:t>
            </a:r>
            <a:r>
              <a:rPr lang="en-US" sz="1600">
                <a:solidFill>
                  <a:srgbClr val="15213F"/>
                </a:solidFill>
                <a:latin typeface="Roboto" pitchFamily="34" charset="0"/>
                <a:ea typeface="Roboto" pitchFamily="34" charset="-122"/>
                <a:cs typeface="Roboto" pitchFamily="34" charset="-120"/>
              </a:rPr>
              <a:t>: Set up the necessary programming environment (Python, OpenCV libraries) on our development systems.  </a:t>
            </a:r>
            <a:endParaRPr lang="en-US" sz="1600"/>
          </a:p>
        </p:txBody>
      </p:sp>
      <p:sp>
        <p:nvSpPr>
          <p:cNvPr id="11" name="Text 8"/>
          <p:cNvSpPr/>
          <p:nvPr/>
        </p:nvSpPr>
        <p:spPr>
          <a:xfrm>
            <a:off x="7420127" y="3907398"/>
            <a:ext cx="6502598" cy="498157"/>
          </a:xfrm>
          <a:prstGeom prst="rect">
            <a:avLst/>
          </a:prstGeom>
          <a:noFill/>
          <a:ln/>
        </p:spPr>
        <p:txBody>
          <a:bodyPr wrap="square" lIns="0" tIns="0" rIns="0" bIns="0" rtlCol="0" anchor="t"/>
          <a:lstStyle/>
          <a:p>
            <a:pPr marL="0" indent="0" algn="l">
              <a:lnSpc>
                <a:spcPts val="1950"/>
              </a:lnSpc>
              <a:buNone/>
            </a:pPr>
            <a:r>
              <a:rPr lang="en-US" sz="1600">
                <a:solidFill>
                  <a:srgbClr val="000000"/>
                </a:solidFill>
                <a:latin typeface="Roboto" pitchFamily="34" charset="0"/>
                <a:ea typeface="Roboto" pitchFamily="34" charset="-122"/>
                <a:cs typeface="Roboto" pitchFamily="34" charset="-120"/>
              </a:rPr>
              <a:t>✅</a:t>
            </a:r>
            <a:r>
              <a:rPr lang="en-US" sz="1600" u="sng">
                <a:solidFill>
                  <a:srgbClr val="15213F"/>
                </a:solidFill>
                <a:latin typeface="Roboto" pitchFamily="34" charset="0"/>
                <a:ea typeface="Roboto" pitchFamily="34" charset="-122"/>
                <a:cs typeface="Roboto" pitchFamily="34" charset="-120"/>
              </a:rPr>
              <a:t>Hardware Architecture</a:t>
            </a:r>
            <a:r>
              <a:rPr lang="en-US" sz="1600">
                <a:solidFill>
                  <a:srgbClr val="15213F"/>
                </a:solidFill>
                <a:latin typeface="Roboto" pitchFamily="34" charset="0"/>
                <a:ea typeface="Roboto" pitchFamily="34" charset="-122"/>
                <a:cs typeface="Roboto" pitchFamily="34" charset="-120"/>
              </a:rPr>
              <a:t>: Finalized the component list and connection diagram for the Raspberry Pi, camera, and sensors.</a:t>
            </a:r>
            <a:endParaRPr lang="en-US" sz="1600"/>
          </a:p>
        </p:txBody>
      </p:sp>
      <p:sp>
        <p:nvSpPr>
          <p:cNvPr id="12" name="Text 9"/>
          <p:cNvSpPr/>
          <p:nvPr/>
        </p:nvSpPr>
        <p:spPr>
          <a:xfrm>
            <a:off x="7420127" y="4545572"/>
            <a:ext cx="6502598" cy="498157"/>
          </a:xfrm>
          <a:prstGeom prst="rect">
            <a:avLst/>
          </a:prstGeom>
          <a:noFill/>
          <a:ln/>
        </p:spPr>
        <p:txBody>
          <a:bodyPr wrap="square" lIns="0" tIns="0" rIns="0" bIns="0" rtlCol="0" anchor="t"/>
          <a:lstStyle/>
          <a:p>
            <a:pPr marL="0" indent="0" algn="l">
              <a:lnSpc>
                <a:spcPts val="1950"/>
              </a:lnSpc>
              <a:buNone/>
            </a:pPr>
            <a:r>
              <a:rPr lang="en-US" sz="1600">
                <a:solidFill>
                  <a:srgbClr val="000000"/>
                </a:solidFill>
                <a:latin typeface="Roboto" pitchFamily="34" charset="0"/>
                <a:ea typeface="Roboto" pitchFamily="34" charset="-122"/>
                <a:cs typeface="Roboto" pitchFamily="34" charset="-120"/>
              </a:rPr>
              <a:t>✅</a:t>
            </a:r>
            <a:r>
              <a:rPr lang="en-US" sz="1600" u="sng">
                <a:solidFill>
                  <a:srgbClr val="15213F"/>
                </a:solidFill>
                <a:latin typeface="Roboto" pitchFamily="34" charset="0"/>
                <a:ea typeface="Roboto" pitchFamily="34" charset="-122"/>
                <a:cs typeface="Roboto" pitchFamily="34" charset="-120"/>
              </a:rPr>
              <a:t> Component Research</a:t>
            </a:r>
            <a:r>
              <a:rPr lang="en-US" sz="1600">
                <a:solidFill>
                  <a:srgbClr val="15213F"/>
                </a:solidFill>
                <a:latin typeface="Roboto" pitchFamily="34" charset="0"/>
                <a:ea typeface="Roboto" pitchFamily="34" charset="-122"/>
                <a:cs typeface="Roboto" pitchFamily="34" charset="-120"/>
              </a:rPr>
              <a:t>: Researched and identified the exact models for all required hardware (Raspberry Pi 4, Pi Camera, PIR sensor).</a:t>
            </a:r>
            <a:endParaRPr lang="en-US" sz="1600"/>
          </a:p>
        </p:txBody>
      </p:sp>
      <p:sp>
        <p:nvSpPr>
          <p:cNvPr id="13" name="Text 10"/>
          <p:cNvSpPr/>
          <p:nvPr/>
        </p:nvSpPr>
        <p:spPr>
          <a:xfrm>
            <a:off x="7315200" y="5369838"/>
            <a:ext cx="6502598" cy="311229"/>
          </a:xfrm>
          <a:prstGeom prst="rect">
            <a:avLst/>
          </a:prstGeom>
          <a:noFill/>
          <a:ln/>
        </p:spPr>
        <p:txBody>
          <a:bodyPr wrap="none" lIns="0" tIns="0" rIns="0" bIns="0" rtlCol="0" anchor="t"/>
          <a:lstStyle/>
          <a:p>
            <a:pPr marL="0" indent="0" algn="l">
              <a:lnSpc>
                <a:spcPts val="2450"/>
              </a:lnSpc>
              <a:buNone/>
            </a:pPr>
            <a:r>
              <a:rPr lang="en-US" sz="1600" b="1">
                <a:solidFill>
                  <a:srgbClr val="15213F"/>
                </a:solidFill>
                <a:latin typeface="Roboto" pitchFamily="34" charset="0"/>
                <a:ea typeface="Roboto" pitchFamily="34" charset="-122"/>
                <a:cs typeface="Roboto" pitchFamily="34" charset="-120"/>
              </a:rPr>
              <a:t>Future Implementation:</a:t>
            </a:r>
            <a:endParaRPr lang="en-US" sz="1600"/>
          </a:p>
        </p:txBody>
      </p:sp>
      <p:sp>
        <p:nvSpPr>
          <p:cNvPr id="14" name="Text 11"/>
          <p:cNvSpPr/>
          <p:nvPr/>
        </p:nvSpPr>
        <p:spPr>
          <a:xfrm>
            <a:off x="7512725" y="5821085"/>
            <a:ext cx="6502598" cy="249079"/>
          </a:xfrm>
          <a:prstGeom prst="rect">
            <a:avLst/>
          </a:prstGeom>
          <a:noFill/>
          <a:ln/>
        </p:spPr>
        <p:txBody>
          <a:bodyPr wrap="none" lIns="0" tIns="0" rIns="0" bIns="0" rtlCol="0" anchor="t"/>
          <a:lstStyle/>
          <a:p>
            <a:pPr marL="0" indent="0" algn="l">
              <a:lnSpc>
                <a:spcPts val="1950"/>
              </a:lnSpc>
              <a:buNone/>
            </a:pPr>
            <a:r>
              <a:rPr lang="en-US" sz="1600">
                <a:solidFill>
                  <a:srgbClr val="000000"/>
                </a:solidFill>
                <a:latin typeface="Roboto" pitchFamily="34" charset="0"/>
                <a:ea typeface="Roboto" pitchFamily="34" charset="-122"/>
                <a:cs typeface="Roboto" pitchFamily="34" charset="-120"/>
              </a:rPr>
              <a:t>⏳</a:t>
            </a:r>
            <a:r>
              <a:rPr lang="en-US" sz="1600">
                <a:solidFill>
                  <a:srgbClr val="15213F"/>
                </a:solidFill>
                <a:latin typeface="Roboto" pitchFamily="34" charset="0"/>
                <a:ea typeface="Roboto" pitchFamily="34" charset="-122"/>
                <a:cs typeface="Roboto" pitchFamily="34" charset="-120"/>
              </a:rPr>
              <a:t> Hardware Assembly and Interfacing </a:t>
            </a:r>
            <a:endParaRPr lang="en-US" sz="1600"/>
          </a:p>
        </p:txBody>
      </p:sp>
      <p:sp>
        <p:nvSpPr>
          <p:cNvPr id="15" name="Text 12"/>
          <p:cNvSpPr/>
          <p:nvPr/>
        </p:nvSpPr>
        <p:spPr>
          <a:xfrm>
            <a:off x="7512725" y="6210181"/>
            <a:ext cx="6502598" cy="249079"/>
          </a:xfrm>
          <a:prstGeom prst="rect">
            <a:avLst/>
          </a:prstGeom>
          <a:noFill/>
          <a:ln/>
        </p:spPr>
        <p:txBody>
          <a:bodyPr wrap="none" lIns="0" tIns="0" rIns="0" bIns="0" rtlCol="0" anchor="t"/>
          <a:lstStyle/>
          <a:p>
            <a:pPr marL="0" indent="0" algn="l">
              <a:lnSpc>
                <a:spcPts val="1950"/>
              </a:lnSpc>
              <a:buNone/>
            </a:pPr>
            <a:r>
              <a:rPr lang="en-US" sz="1600">
                <a:solidFill>
                  <a:srgbClr val="000000"/>
                </a:solidFill>
                <a:latin typeface="Roboto" pitchFamily="34" charset="0"/>
                <a:ea typeface="Roboto" pitchFamily="34" charset="-122"/>
                <a:cs typeface="Roboto" pitchFamily="34" charset="-120"/>
              </a:rPr>
              <a:t>⏳</a:t>
            </a:r>
            <a:r>
              <a:rPr lang="en-US" sz="1600">
                <a:solidFill>
                  <a:srgbClr val="15213F"/>
                </a:solidFill>
                <a:latin typeface="Roboto" pitchFamily="34" charset="0"/>
                <a:ea typeface="Roboto" pitchFamily="34" charset="-122"/>
                <a:cs typeface="Roboto" pitchFamily="34" charset="-120"/>
              </a:rPr>
              <a:t> Coding the Core Detection &amp; Recognition Logic </a:t>
            </a:r>
            <a:endParaRPr lang="en-US" sz="1600"/>
          </a:p>
        </p:txBody>
      </p:sp>
      <p:sp>
        <p:nvSpPr>
          <p:cNvPr id="16" name="Text 13"/>
          <p:cNvSpPr/>
          <p:nvPr/>
        </p:nvSpPr>
        <p:spPr>
          <a:xfrm>
            <a:off x="7512725" y="6599277"/>
            <a:ext cx="6502598" cy="249079"/>
          </a:xfrm>
          <a:prstGeom prst="rect">
            <a:avLst/>
          </a:prstGeom>
          <a:noFill/>
          <a:ln/>
        </p:spPr>
        <p:txBody>
          <a:bodyPr wrap="none" lIns="0" tIns="0" rIns="0" bIns="0" rtlCol="0" anchor="t"/>
          <a:lstStyle/>
          <a:p>
            <a:pPr marL="0" indent="0" algn="l">
              <a:lnSpc>
                <a:spcPts val="1950"/>
              </a:lnSpc>
              <a:buNone/>
            </a:pPr>
            <a:r>
              <a:rPr lang="en-US" sz="1600">
                <a:solidFill>
                  <a:srgbClr val="000000"/>
                </a:solidFill>
                <a:latin typeface="Roboto" pitchFamily="34" charset="0"/>
                <a:ea typeface="Roboto" pitchFamily="34" charset="-122"/>
                <a:cs typeface="Roboto" pitchFamily="34" charset="-120"/>
              </a:rPr>
              <a:t>⏳</a:t>
            </a:r>
            <a:r>
              <a:rPr lang="en-US" sz="1600">
                <a:solidFill>
                  <a:srgbClr val="15213F"/>
                </a:solidFill>
                <a:latin typeface="Roboto" pitchFamily="34" charset="0"/>
                <a:ea typeface="Roboto" pitchFamily="34" charset="-122"/>
                <a:cs typeface="Roboto" pitchFamily="34" charset="-120"/>
              </a:rPr>
              <a:t> Dashboard Backend and Frontend Development </a:t>
            </a:r>
            <a:endParaRPr lang="en-US" sz="1600"/>
          </a:p>
        </p:txBody>
      </p:sp>
      <p:sp>
        <p:nvSpPr>
          <p:cNvPr id="17" name="Text 14"/>
          <p:cNvSpPr/>
          <p:nvPr/>
        </p:nvSpPr>
        <p:spPr>
          <a:xfrm>
            <a:off x="7512725" y="6988373"/>
            <a:ext cx="6502598" cy="249079"/>
          </a:xfrm>
          <a:prstGeom prst="rect">
            <a:avLst/>
          </a:prstGeom>
          <a:noFill/>
          <a:ln/>
        </p:spPr>
        <p:txBody>
          <a:bodyPr wrap="none" lIns="0" tIns="0" rIns="0" bIns="0" rtlCol="0" anchor="t"/>
          <a:lstStyle/>
          <a:p>
            <a:pPr marL="0" indent="0" algn="l">
              <a:lnSpc>
                <a:spcPts val="1950"/>
              </a:lnSpc>
              <a:buNone/>
            </a:pPr>
            <a:r>
              <a:rPr lang="en-US" sz="1600">
                <a:solidFill>
                  <a:srgbClr val="000000"/>
                </a:solidFill>
                <a:latin typeface="Roboto" pitchFamily="34" charset="0"/>
                <a:ea typeface="Roboto" pitchFamily="34" charset="-122"/>
                <a:cs typeface="Roboto" pitchFamily="34" charset="-120"/>
              </a:rPr>
              <a:t>⏳</a:t>
            </a:r>
            <a:r>
              <a:rPr lang="en-US" sz="1600">
                <a:solidFill>
                  <a:srgbClr val="15213F"/>
                </a:solidFill>
                <a:latin typeface="Roboto" pitchFamily="34" charset="0"/>
                <a:ea typeface="Roboto" pitchFamily="34" charset="-122"/>
                <a:cs typeface="Roboto" pitchFamily="34" charset="-120"/>
              </a:rPr>
              <a:t> System Integration and Testing</a:t>
            </a:r>
            <a:endParaRPr lang="en-US" sz="1600"/>
          </a:p>
        </p:txBody>
      </p:sp>
      <p:sp>
        <p:nvSpPr>
          <p:cNvPr id="18" name="Text 15"/>
          <p:cNvSpPr/>
          <p:nvPr/>
        </p:nvSpPr>
        <p:spPr>
          <a:xfrm>
            <a:off x="287031" y="7485694"/>
            <a:ext cx="13385006" cy="249079"/>
          </a:xfrm>
          <a:prstGeom prst="rect">
            <a:avLst/>
          </a:prstGeom>
          <a:noFill/>
          <a:ln/>
        </p:spPr>
        <p:txBody>
          <a:bodyPr wrap="none" lIns="0" tIns="0" rIns="0" bIns="0" rtlCol="0" anchor="t"/>
          <a:lstStyle/>
          <a:p>
            <a:pPr marL="0" indent="0" algn="l">
              <a:lnSpc>
                <a:spcPts val="1950"/>
              </a:lnSpc>
              <a:buNone/>
            </a:pPr>
            <a:r>
              <a:rPr lang="en-US" sz="1600">
                <a:solidFill>
                  <a:srgbClr val="15213F"/>
                </a:solidFill>
                <a:latin typeface="Roboto" pitchFamily="34" charset="0"/>
                <a:ea typeface="Roboto" pitchFamily="34" charset="-122"/>
                <a:cs typeface="Roboto" pitchFamily="34" charset="-120"/>
              </a:rPr>
              <a:t>These foundational achievements lay a strong groundwork for the final integration and comprehensive testing of the complete classroom monitoring system.</a:t>
            </a:r>
            <a:endParaRPr lang="en-US" sz="1600"/>
          </a:p>
        </p:txBody>
      </p:sp>
      <p:pic>
        <p:nvPicPr>
          <p:cNvPr id="22" name="Picture 21">
            <a:extLst>
              <a:ext uri="{FF2B5EF4-FFF2-40B4-BE49-F238E27FC236}">
                <a16:creationId xmlns:a16="http://schemas.microsoft.com/office/drawing/2014/main" id="{7BEA0F50-BDA8-6C76-14C1-57810648E9E4}"/>
              </a:ext>
            </a:extLst>
          </p:cNvPr>
          <p:cNvPicPr>
            <a:picLocks noChangeAspect="1"/>
          </p:cNvPicPr>
          <p:nvPr/>
        </p:nvPicPr>
        <p:blipFill>
          <a:blip r:embed="rId3"/>
          <a:srcRect t="3908"/>
          <a:stretch>
            <a:fillRect/>
          </a:stretch>
        </p:blipFill>
        <p:spPr>
          <a:xfrm>
            <a:off x="622697" y="2572613"/>
            <a:ext cx="5801594" cy="324845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1718</Words>
  <Application>Microsoft Office PowerPoint</Application>
  <PresentationFormat>Custom</PresentationFormat>
  <Paragraphs>159</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Roboto</vt:lpstr>
      <vt:lpstr>Calibri</vt:lpstr>
      <vt:lpstr>Arial</vt:lpstr>
      <vt:lpstr>Calibri Light</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shraddha ukirade</cp:lastModifiedBy>
  <cp:revision>2</cp:revision>
  <dcterms:created xsi:type="dcterms:W3CDTF">2025-09-11T15:24:24Z</dcterms:created>
  <dcterms:modified xsi:type="dcterms:W3CDTF">2025-09-13T05:09:23Z</dcterms:modified>
</cp:coreProperties>
</file>